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56"/>
  </p:notesMasterIdLst>
  <p:handoutMasterIdLst>
    <p:handoutMasterId r:id="rId57"/>
  </p:handoutMasterIdLst>
  <p:sldIdLst>
    <p:sldId id="270" r:id="rId5"/>
    <p:sldId id="263" r:id="rId6"/>
    <p:sldId id="297" r:id="rId7"/>
    <p:sldId id="266" r:id="rId8"/>
    <p:sldId id="292" r:id="rId9"/>
    <p:sldId id="321" r:id="rId10"/>
    <p:sldId id="291" r:id="rId11"/>
    <p:sldId id="327" r:id="rId12"/>
    <p:sldId id="328" r:id="rId13"/>
    <p:sldId id="329" r:id="rId14"/>
    <p:sldId id="330" r:id="rId15"/>
    <p:sldId id="332" r:id="rId16"/>
    <p:sldId id="279" r:id="rId17"/>
    <p:sldId id="336" r:id="rId18"/>
    <p:sldId id="337" r:id="rId19"/>
    <p:sldId id="323" r:id="rId20"/>
    <p:sldId id="325" r:id="rId21"/>
    <p:sldId id="324" r:id="rId22"/>
    <p:sldId id="326" r:id="rId23"/>
    <p:sldId id="331" r:id="rId24"/>
    <p:sldId id="334" r:id="rId25"/>
    <p:sldId id="333" r:id="rId26"/>
    <p:sldId id="280" r:id="rId27"/>
    <p:sldId id="322" r:id="rId28"/>
    <p:sldId id="281" r:id="rId29"/>
    <p:sldId id="304" r:id="rId30"/>
    <p:sldId id="303" r:id="rId31"/>
    <p:sldId id="302" r:id="rId32"/>
    <p:sldId id="307" r:id="rId33"/>
    <p:sldId id="306" r:id="rId34"/>
    <p:sldId id="305" r:id="rId35"/>
    <p:sldId id="301" r:id="rId36"/>
    <p:sldId id="300" r:id="rId37"/>
    <p:sldId id="298" r:id="rId38"/>
    <p:sldId id="299" r:id="rId39"/>
    <p:sldId id="295" r:id="rId40"/>
    <p:sldId id="310" r:id="rId41"/>
    <p:sldId id="309" r:id="rId42"/>
    <p:sldId id="308" r:id="rId43"/>
    <p:sldId id="296" r:id="rId44"/>
    <p:sldId id="311" r:id="rId45"/>
    <p:sldId id="312" r:id="rId46"/>
    <p:sldId id="314" r:id="rId47"/>
    <p:sldId id="313" r:id="rId48"/>
    <p:sldId id="316" r:id="rId49"/>
    <p:sldId id="315" r:id="rId50"/>
    <p:sldId id="317" r:id="rId51"/>
    <p:sldId id="318" r:id="rId52"/>
    <p:sldId id="319" r:id="rId53"/>
    <p:sldId id="320" r:id="rId54"/>
    <p:sldId id="290" r:id="rId55"/>
  </p:sldIdLst>
  <p:sldSz cx="12192000" cy="6858000"/>
  <p:notesSz cx="6858000" cy="9144000"/>
  <p:defaultTextStyle>
    <a:defPPr rtl="0"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Автор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D9D9"/>
    <a:srgbClr val="F2F2F2"/>
    <a:srgbClr val="462340"/>
    <a:srgbClr val="4B374B"/>
    <a:srgbClr val="4A7260"/>
    <a:srgbClr val="8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72833802-FEF1-4C79-8D5D-14CF1EAF98D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408" autoAdjust="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8" d="100"/>
          <a:sy n="88" d="100"/>
        </p:scale>
        <p:origin x="307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commentAuthors" Target="comment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handoutMaster" Target="handoutMasters/handoutMaster1.xml"/><Relationship Id="rId61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DE1F9995-ABA5-4B84-A110-13D73B93675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0FC55C-A306-4A55-B35A-6BA5203CC3E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F265DFA5-231F-43C9-B707-1E070F31C968}" type="datetime1">
              <a:rPr lang="ru-RU" smtClean="0"/>
              <a:t>29.03.2025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CBC51AC-ACC0-4B35-8350-D8EA48E4E6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dirty="0"/>
          </a:p>
        </p:txBody>
      </p:sp>
      <p:sp>
        <p:nvSpPr>
          <p:cNvPr id="5" name="Номер слайда 4">
            <a:extLst>
              <a:ext uri="{FF2B5EF4-FFF2-40B4-BE49-F238E27FC236}">
                <a16:creationId xmlns:a16="http://schemas.microsoft.com/office/drawing/2014/main" id="{CEE2F829-76AE-4D6B-A09B-E771F87F6D6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1ECB224-3C4D-493C-AEF6-51FAC3CC7C4B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911979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0DD7E82A-0FE2-4205-904F-3CC328BC7EC9}" type="datetime1">
              <a:rPr lang="ru-RU" noProof="0" smtClean="0"/>
              <a:t>29.03.2025</a:t>
            </a:fld>
            <a:endParaRPr lang="ru-RU" noProof="0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ru-RU" noProof="0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ru-RU" noProof="0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45C09F48-E3F7-4432-94C0-BC9DA42EACBA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4910632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18698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13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926314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509689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15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71116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16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3024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17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64751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734471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19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34366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20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838418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21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77080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22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54202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24688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34494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24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8765804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7373097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9314216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9908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4914434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48305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4161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81817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680160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716795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365666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583853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5564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238949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4288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42145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946140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11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86295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45C09F48-E3F7-4432-94C0-BC9DA42EACBA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65046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Layouts/_rels/slideLayout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4.svg"/><Relationship Id="rId4" Type="http://schemas.openxmlformats.org/officeDocument/2006/relationships/image" Target="../media/image2.png"/><Relationship Id="rId9" Type="http://schemas.openxmlformats.org/officeDocument/2006/relationships/image" Target="../media/image8.sv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58E98649-FB1E-484B-911E-90A1B1AE58F1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 rtl="0">
              <a:lnSpc>
                <a:spcPct val="80000"/>
              </a:lnSpc>
            </a:pPr>
            <a:r>
              <a:rPr lang="ru-RU" noProof="0" dirty="0" smtClean="0"/>
              <a:t>Заголовок</a:t>
            </a:r>
            <a:endParaRPr lang="ru-RU" noProof="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109CAD-EBE3-4421-954D-A76C885B27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4448" y="4315968"/>
            <a:ext cx="5029200" cy="886968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>
              <a:buNone/>
              <a:defRPr lang="en-GB" sz="1800" b="1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algn="ctr" rtl="0"/>
            <a:r>
              <a:rPr lang="ru-RU" noProof="0" dirty="0" smtClean="0"/>
              <a:t>Подзаголовок</a:t>
            </a:r>
            <a:endParaRPr lang="ru-RU" noProof="0" dirty="0"/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id="{49085F81-D49A-4915-8EEC-2A1A96AC0B3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41140" y="5795479"/>
            <a:ext cx="2915816" cy="258532"/>
          </a:xfrm>
        </p:spPr>
        <p:txBody>
          <a:bodyPr vert="horz" wrap="square" lIns="91440" tIns="45720" rIns="91440" bIns="45720" rtlCol="0" anchor="ctr" anchorCtr="1">
            <a:spAutoFit/>
          </a:bodyPr>
          <a:lstStyle>
            <a:lvl1pPr marL="0" indent="0">
              <a:buNone/>
              <a:defRPr lang="en-US" sz="1200" b="0" spc="300" smtClean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>
              <a:defRPr lang="en-US" smtClean="0"/>
            </a:lvl2pPr>
            <a:lvl3pPr>
              <a:defRPr lang="en-US" smtClean="0"/>
            </a:lvl3pPr>
            <a:lvl4pPr>
              <a:defRPr lang="en-US" smtClean="0"/>
            </a:lvl4pPr>
            <a:lvl5pPr>
              <a:defRPr lang="en-GB"/>
            </a:lvl5pPr>
          </a:lstStyle>
          <a:p>
            <a:pPr marL="228600" lvl="0" indent="-228600" algn="ctr" rtl="0"/>
            <a:r>
              <a:rPr lang="ru-RU" noProof="0" dirty="0" smtClean="0"/>
              <a:t>Дата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5013616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 с изображением (красн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F112A8F-331B-4802-920C-B687B9108DB9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accent3"/>
          </a:solidFill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7A887D8-B543-4BB8-8D6E-605A1E5C80FD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CC35E9C-9E03-4FFE-B868-4D04E8E7C1F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74E81BF-ADCA-4D13-BE06-476741FE55C0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2" name="Прямоугольник 11">
              <a:extLst>
                <a:ext uri="{FF2B5EF4-FFF2-40B4-BE49-F238E27FC236}">
                  <a16:creationId xmlns:a16="http://schemas.microsoft.com/office/drawing/2014/main" id="{063D872D-8369-4426-A311-7F054F9DB5E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8C819C9-B789-44A8-9B98-F466EE191F5D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4600" b="1" spc="-15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rtl="0"/>
            <a:r>
              <a:rPr lang="ru-RU" noProof="0" dirty="0" smtClean="0"/>
              <a:t>Заголовок раздела</a:t>
            </a:r>
            <a:endParaRPr lang="ru-RU" noProof="0" dirty="0"/>
          </a:p>
        </p:txBody>
      </p:sp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B2B3AD73-9CBC-4740-A178-7CA91A791E40}"/>
              </a:ext>
            </a:extLst>
          </p:cNvPr>
          <p:cNvSpPr/>
          <p:nvPr userDrawn="1"/>
        </p:nvSpPr>
        <p:spPr>
          <a:xfrm rot="18900000" flipH="1">
            <a:off x="436216" y="4610094"/>
            <a:ext cx="218598" cy="218598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>
              <a:solidFill>
                <a:schemeClr val="bg1"/>
              </a:solidFill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849" y="5164364"/>
            <a:ext cx="5680075" cy="107858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spc="3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 smtClean="0"/>
              <a:t>Подзаголовок</a:t>
            </a:r>
            <a:endParaRPr lang="ru-RU" noProof="0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/>
        </p:nvSpPr>
        <p:spPr>
          <a:xfrm>
            <a:off x="6511925" y="131762"/>
            <a:ext cx="5416549" cy="5416549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Рисунок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15973" y="335810"/>
            <a:ext cx="5010912" cy="50109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80094042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5FBE8C2-A941-4BA0-AB92-8B9DAEA8D92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8E1EE7A0-1D71-4AE9-A7A8-91F84FED2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0492"/>
            <a:ext cx="10980413" cy="493421"/>
          </a:xfrm>
        </p:spPr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2147360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цитатами (красн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64A6DB18-4C6E-41E3-B11B-1FE933E84ABD}"/>
              </a:ext>
            </a:extLst>
          </p:cNvPr>
          <p:cNvSpPr/>
          <p:nvPr userDrawn="1"/>
        </p:nvSpPr>
        <p:spPr>
          <a:xfrm rot="19800000">
            <a:off x="-1368850" y="-967093"/>
            <a:ext cx="8283042" cy="3255962"/>
          </a:xfrm>
          <a:custGeom>
            <a:avLst/>
            <a:gdLst>
              <a:gd name="connsiteX0" fmla="*/ 8159309 w 8283042"/>
              <a:gd name="connsiteY0" fmla="*/ 3184525 h 3255962"/>
              <a:gd name="connsiteX1" fmla="*/ 8283042 w 8283042"/>
              <a:gd name="connsiteY1" fmla="*/ 3255962 h 3255962"/>
              <a:gd name="connsiteX2" fmla="*/ 0 w 8283042"/>
              <a:gd name="connsiteY2" fmla="*/ 3255962 h 3255962"/>
              <a:gd name="connsiteX3" fmla="*/ 41244 w 8283042"/>
              <a:gd name="connsiteY3" fmla="*/ 3184525 h 3255962"/>
              <a:gd name="connsiteX4" fmla="*/ 7284932 w 8283042"/>
              <a:gd name="connsiteY4" fmla="*/ 2679703 h 3255962"/>
              <a:gd name="connsiteX5" fmla="*/ 7408664 w 8283042"/>
              <a:gd name="connsiteY5" fmla="*/ 2751140 h 3255962"/>
              <a:gd name="connsiteX6" fmla="*/ 291459 w 8283042"/>
              <a:gd name="connsiteY6" fmla="*/ 2751140 h 3255962"/>
              <a:gd name="connsiteX7" fmla="*/ 332703 w 8283042"/>
              <a:gd name="connsiteY7" fmla="*/ 2679703 h 3255962"/>
              <a:gd name="connsiteX8" fmla="*/ 6121836 w 8283042"/>
              <a:gd name="connsiteY8" fmla="*/ 2008189 h 3255962"/>
              <a:gd name="connsiteX9" fmla="*/ 720402 w 8283042"/>
              <a:gd name="connsiteY9" fmla="*/ 2008189 h 3255962"/>
              <a:gd name="connsiteX10" fmla="*/ 1123681 w 8283042"/>
              <a:gd name="connsiteY10" fmla="*/ 1309689 h 3255962"/>
              <a:gd name="connsiteX11" fmla="*/ 4911998 w 8283042"/>
              <a:gd name="connsiteY11" fmla="*/ 1309689 h 3255962"/>
              <a:gd name="connsiteX12" fmla="*/ 4716772 w 8283042"/>
              <a:gd name="connsiteY12" fmla="*/ 1196975 h 3255962"/>
              <a:gd name="connsiteX13" fmla="*/ 1188756 w 8283042"/>
              <a:gd name="connsiteY13" fmla="*/ 1196976 h 3255962"/>
              <a:gd name="connsiteX14" fmla="*/ 1879830 w 8283042"/>
              <a:gd name="connsiteY14" fmla="*/ 0 h 3255962"/>
              <a:gd name="connsiteX15" fmla="*/ 2643550 w 8283042"/>
              <a:gd name="connsiteY15" fmla="*/ 0 h 3255962"/>
              <a:gd name="connsiteX16" fmla="*/ 6462789 w 8283042"/>
              <a:gd name="connsiteY16" fmla="*/ 2205038 h 3255962"/>
              <a:gd name="connsiteX17" fmla="*/ 6897231 w 8283042"/>
              <a:gd name="connsiteY17" fmla="*/ 2455864 h 3255962"/>
              <a:gd name="connsiteX18" fmla="*/ 461936 w 8283042"/>
              <a:gd name="connsiteY18" fmla="*/ 2455864 h 3255962"/>
              <a:gd name="connsiteX19" fmla="*/ 606750 w 8283042"/>
              <a:gd name="connsiteY19" fmla="*/ 2205039 h 325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83042" h="3255962">
                <a:moveTo>
                  <a:pt x="8159309" y="3184525"/>
                </a:moveTo>
                <a:lnTo>
                  <a:pt x="8283042" y="3255962"/>
                </a:lnTo>
                <a:lnTo>
                  <a:pt x="0" y="3255962"/>
                </a:lnTo>
                <a:lnTo>
                  <a:pt x="41244" y="3184525"/>
                </a:lnTo>
                <a:close/>
                <a:moveTo>
                  <a:pt x="7284932" y="2679703"/>
                </a:moveTo>
                <a:lnTo>
                  <a:pt x="7408664" y="2751140"/>
                </a:lnTo>
                <a:lnTo>
                  <a:pt x="291459" y="2751140"/>
                </a:lnTo>
                <a:lnTo>
                  <a:pt x="332703" y="2679703"/>
                </a:lnTo>
                <a:close/>
                <a:moveTo>
                  <a:pt x="6121836" y="2008189"/>
                </a:moveTo>
                <a:lnTo>
                  <a:pt x="720402" y="2008189"/>
                </a:lnTo>
                <a:lnTo>
                  <a:pt x="1123681" y="1309689"/>
                </a:lnTo>
                <a:lnTo>
                  <a:pt x="4911998" y="1309689"/>
                </a:lnTo>
                <a:close/>
                <a:moveTo>
                  <a:pt x="4716772" y="1196975"/>
                </a:moveTo>
                <a:lnTo>
                  <a:pt x="1188756" y="1196976"/>
                </a:lnTo>
                <a:lnTo>
                  <a:pt x="1879830" y="0"/>
                </a:lnTo>
                <a:lnTo>
                  <a:pt x="2643550" y="0"/>
                </a:lnTo>
                <a:close/>
                <a:moveTo>
                  <a:pt x="6462789" y="2205038"/>
                </a:moveTo>
                <a:lnTo>
                  <a:pt x="6897231" y="2455864"/>
                </a:lnTo>
                <a:lnTo>
                  <a:pt x="461936" y="2455864"/>
                </a:lnTo>
                <a:lnTo>
                  <a:pt x="606750" y="2205039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24562" y="2409371"/>
            <a:ext cx="6354526" cy="3577863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lang="en-GB" sz="3200" b="1" spc="0">
                <a:solidFill>
                  <a:schemeClr val="bg1"/>
                </a:solidFill>
                <a:latin typeface="+mj-lt"/>
              </a:defRPr>
            </a:lvl1pPr>
          </a:lstStyle>
          <a:p>
            <a:pPr marL="0" lvl="0" rtl="0"/>
            <a:r>
              <a:rPr lang="ru-RU" noProof="0" dirty="0" smtClean="0"/>
              <a:t>Цитата</a:t>
            </a:r>
            <a:endParaRPr lang="ru-RU" noProof="0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 userDrawn="1"/>
        </p:nvSpPr>
        <p:spPr>
          <a:xfrm>
            <a:off x="424005" y="1400629"/>
            <a:ext cx="3698738" cy="3698738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Рисунок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62502" y="1539126"/>
            <a:ext cx="3421745" cy="3421745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1482934F-D15B-433B-8563-5A4037ECB28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411650" y="1923750"/>
            <a:ext cx="800100" cy="1505250"/>
          </a:xfrm>
          <a:prstGeom prst="rect">
            <a:avLst/>
          </a:prstGeom>
          <a:noFill/>
          <a:extLst/>
        </p:spPr>
        <p:txBody>
          <a:bodyPr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 rtl="0">
              <a:lnSpc>
                <a:spcPct val="105000"/>
              </a:lnSpc>
              <a:spcAft>
                <a:spcPts val="800"/>
              </a:spcAft>
            </a:pPr>
            <a:r>
              <a:rPr lang="ru-RU" sz="9600" b="1" i="0" noProof="0" dirty="0" smtClean="0">
                <a:solidFill>
                  <a:schemeClr val="bg1"/>
                </a:solidFill>
              </a:rPr>
              <a:t>"</a:t>
            </a:r>
            <a:endParaRPr lang="ru-RU" sz="9600" b="1" i="0" noProof="0" dirty="0">
              <a:solidFill>
                <a:schemeClr val="bg1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1BD117CE-38D2-4C42-9DB4-4A2E280B0DDF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B8537828-887B-41E4-BAE4-D56B689E999B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Номер слайда 13">
            <a:extLst>
              <a:ext uri="{FF2B5EF4-FFF2-40B4-BE49-F238E27FC236}">
                <a16:creationId xmlns:a16="http://schemas.microsoft.com/office/drawing/2014/main" id="{C30B13EC-FDE4-4948-916D-4C19A15AA25F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27" name="Прямая соединительная линия 26">
            <a:extLst>
              <a:ext uri="{FF2B5EF4-FFF2-40B4-BE49-F238E27FC236}">
                <a16:creationId xmlns:a16="http://schemas.microsoft.com/office/drawing/2014/main" id="{1DCB14C0-E2E4-43A3-BF4F-3245EC9D047E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2">
            <a:extLst>
              <a:ext uri="{FF2B5EF4-FFF2-40B4-BE49-F238E27FC236}">
                <a16:creationId xmlns:a16="http://schemas.microsoft.com/office/drawing/2014/main" id="{D516461C-8B84-4627-8299-8DFD1F62E422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348306" y="5154273"/>
            <a:ext cx="800100" cy="1198025"/>
          </a:xfrm>
          <a:prstGeom prst="rect">
            <a:avLst/>
          </a:prstGeom>
          <a:noFill/>
          <a:extLst/>
        </p:spPr>
        <p:txBody>
          <a:bodyPr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 rtl="0">
              <a:lnSpc>
                <a:spcPct val="105000"/>
              </a:lnSpc>
              <a:spcAft>
                <a:spcPts val="800"/>
              </a:spcAft>
            </a:pPr>
            <a:r>
              <a:rPr lang="ru-RU" sz="9600" b="1" i="0" noProof="0" dirty="0" smtClean="0">
                <a:solidFill>
                  <a:schemeClr val="bg1"/>
                </a:solidFill>
              </a:rPr>
              <a:t>"</a:t>
            </a:r>
            <a:endParaRPr lang="ru-RU" sz="9600" b="1" i="0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10515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цитатами (белый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2" name="Полилиния: фигура 21">
            <a:extLst>
              <a:ext uri="{FF2B5EF4-FFF2-40B4-BE49-F238E27FC236}">
                <a16:creationId xmlns:a16="http://schemas.microsoft.com/office/drawing/2014/main" id="{64A6DB18-4C6E-41E3-B11B-1FE933E84ABD}"/>
              </a:ext>
            </a:extLst>
          </p:cNvPr>
          <p:cNvSpPr/>
          <p:nvPr userDrawn="1"/>
        </p:nvSpPr>
        <p:spPr>
          <a:xfrm rot="19800000">
            <a:off x="-1368850" y="-967093"/>
            <a:ext cx="8283042" cy="3255962"/>
          </a:xfrm>
          <a:custGeom>
            <a:avLst/>
            <a:gdLst>
              <a:gd name="connsiteX0" fmla="*/ 8159309 w 8283042"/>
              <a:gd name="connsiteY0" fmla="*/ 3184525 h 3255962"/>
              <a:gd name="connsiteX1" fmla="*/ 8283042 w 8283042"/>
              <a:gd name="connsiteY1" fmla="*/ 3255962 h 3255962"/>
              <a:gd name="connsiteX2" fmla="*/ 0 w 8283042"/>
              <a:gd name="connsiteY2" fmla="*/ 3255962 h 3255962"/>
              <a:gd name="connsiteX3" fmla="*/ 41244 w 8283042"/>
              <a:gd name="connsiteY3" fmla="*/ 3184525 h 3255962"/>
              <a:gd name="connsiteX4" fmla="*/ 7284932 w 8283042"/>
              <a:gd name="connsiteY4" fmla="*/ 2679703 h 3255962"/>
              <a:gd name="connsiteX5" fmla="*/ 7408664 w 8283042"/>
              <a:gd name="connsiteY5" fmla="*/ 2751140 h 3255962"/>
              <a:gd name="connsiteX6" fmla="*/ 291459 w 8283042"/>
              <a:gd name="connsiteY6" fmla="*/ 2751140 h 3255962"/>
              <a:gd name="connsiteX7" fmla="*/ 332703 w 8283042"/>
              <a:gd name="connsiteY7" fmla="*/ 2679703 h 3255962"/>
              <a:gd name="connsiteX8" fmla="*/ 6121836 w 8283042"/>
              <a:gd name="connsiteY8" fmla="*/ 2008189 h 3255962"/>
              <a:gd name="connsiteX9" fmla="*/ 720402 w 8283042"/>
              <a:gd name="connsiteY9" fmla="*/ 2008189 h 3255962"/>
              <a:gd name="connsiteX10" fmla="*/ 1123681 w 8283042"/>
              <a:gd name="connsiteY10" fmla="*/ 1309689 h 3255962"/>
              <a:gd name="connsiteX11" fmla="*/ 4911998 w 8283042"/>
              <a:gd name="connsiteY11" fmla="*/ 1309689 h 3255962"/>
              <a:gd name="connsiteX12" fmla="*/ 4716772 w 8283042"/>
              <a:gd name="connsiteY12" fmla="*/ 1196975 h 3255962"/>
              <a:gd name="connsiteX13" fmla="*/ 1188756 w 8283042"/>
              <a:gd name="connsiteY13" fmla="*/ 1196976 h 3255962"/>
              <a:gd name="connsiteX14" fmla="*/ 1879830 w 8283042"/>
              <a:gd name="connsiteY14" fmla="*/ 0 h 3255962"/>
              <a:gd name="connsiteX15" fmla="*/ 2643550 w 8283042"/>
              <a:gd name="connsiteY15" fmla="*/ 0 h 3255962"/>
              <a:gd name="connsiteX16" fmla="*/ 6462789 w 8283042"/>
              <a:gd name="connsiteY16" fmla="*/ 2205038 h 3255962"/>
              <a:gd name="connsiteX17" fmla="*/ 6897231 w 8283042"/>
              <a:gd name="connsiteY17" fmla="*/ 2455864 h 3255962"/>
              <a:gd name="connsiteX18" fmla="*/ 461936 w 8283042"/>
              <a:gd name="connsiteY18" fmla="*/ 2455864 h 3255962"/>
              <a:gd name="connsiteX19" fmla="*/ 606750 w 8283042"/>
              <a:gd name="connsiteY19" fmla="*/ 2205039 h 3255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283042" h="3255962">
                <a:moveTo>
                  <a:pt x="8159309" y="3184525"/>
                </a:moveTo>
                <a:lnTo>
                  <a:pt x="8283042" y="3255962"/>
                </a:lnTo>
                <a:lnTo>
                  <a:pt x="0" y="3255962"/>
                </a:lnTo>
                <a:lnTo>
                  <a:pt x="41244" y="3184525"/>
                </a:lnTo>
                <a:close/>
                <a:moveTo>
                  <a:pt x="7284932" y="2679703"/>
                </a:moveTo>
                <a:lnTo>
                  <a:pt x="7408664" y="2751140"/>
                </a:lnTo>
                <a:lnTo>
                  <a:pt x="291459" y="2751140"/>
                </a:lnTo>
                <a:lnTo>
                  <a:pt x="332703" y="2679703"/>
                </a:lnTo>
                <a:close/>
                <a:moveTo>
                  <a:pt x="6121836" y="2008189"/>
                </a:moveTo>
                <a:lnTo>
                  <a:pt x="720402" y="2008189"/>
                </a:lnTo>
                <a:lnTo>
                  <a:pt x="1123681" y="1309689"/>
                </a:lnTo>
                <a:lnTo>
                  <a:pt x="4911998" y="1309689"/>
                </a:lnTo>
                <a:close/>
                <a:moveTo>
                  <a:pt x="4716772" y="1196975"/>
                </a:moveTo>
                <a:lnTo>
                  <a:pt x="1188756" y="1196976"/>
                </a:lnTo>
                <a:lnTo>
                  <a:pt x="1879830" y="0"/>
                </a:lnTo>
                <a:lnTo>
                  <a:pt x="2643550" y="0"/>
                </a:lnTo>
                <a:close/>
                <a:moveTo>
                  <a:pt x="6462789" y="2205038"/>
                </a:moveTo>
                <a:lnTo>
                  <a:pt x="6897231" y="2455864"/>
                </a:lnTo>
                <a:lnTo>
                  <a:pt x="461936" y="2455864"/>
                </a:lnTo>
                <a:lnTo>
                  <a:pt x="606750" y="2205039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24562" y="2409371"/>
            <a:ext cx="6354526" cy="3577863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lang="en-GB" sz="3200" b="1" spc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rtl="0"/>
            <a:r>
              <a:rPr lang="ru-RU" noProof="0" dirty="0" smtClean="0"/>
              <a:t>Цитата</a:t>
            </a:r>
            <a:endParaRPr lang="ru-RU" noProof="0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 userDrawn="1"/>
        </p:nvSpPr>
        <p:spPr>
          <a:xfrm>
            <a:off x="424005" y="1400629"/>
            <a:ext cx="3698738" cy="369873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Рисунок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62502" y="1539126"/>
            <a:ext cx="3421745" cy="3421745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1482934F-D15B-433B-8563-5A4037ECB28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4411650" y="1923750"/>
            <a:ext cx="800100" cy="1505250"/>
          </a:xfrm>
          <a:prstGeom prst="rect">
            <a:avLst/>
          </a:prstGeom>
          <a:noFill/>
          <a:extLst/>
        </p:spPr>
        <p:txBody>
          <a:bodyPr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 rtl="0">
              <a:lnSpc>
                <a:spcPct val="105000"/>
              </a:lnSpc>
              <a:spcAft>
                <a:spcPts val="800"/>
              </a:spcAft>
            </a:pPr>
            <a:r>
              <a:rPr lang="ru-RU" sz="9600" b="1" i="0" noProof="0" dirty="0" smtClean="0">
                <a:solidFill>
                  <a:schemeClr val="tx2"/>
                </a:solidFill>
              </a:rPr>
              <a:t>"</a:t>
            </a:r>
            <a:endParaRPr lang="ru-RU" sz="9600" b="1" i="0" noProof="0" dirty="0">
              <a:solidFill>
                <a:schemeClr val="tx2"/>
              </a:solidFill>
            </a:endParaRPr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F4F7B2FA-9CC6-4114-86A4-1AFC7AB8DC4E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95CEB9D3-1AE0-4506-94BF-5A0560B20E83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13">
            <a:extLst>
              <a:ext uri="{FF2B5EF4-FFF2-40B4-BE49-F238E27FC236}">
                <a16:creationId xmlns:a16="http://schemas.microsoft.com/office/drawing/2014/main" id="{C22B8D4B-39B9-4EAD-AE41-4C1E961EAF81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BEEF5E30-7D94-4346-8B55-79B1AFC23045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Текст 2">
            <a:extLst>
              <a:ext uri="{FF2B5EF4-FFF2-40B4-BE49-F238E27FC236}">
                <a16:creationId xmlns:a16="http://schemas.microsoft.com/office/drawing/2014/main" id="{36BAC041-FA01-4D2F-A1F7-AD6EB72E1FDB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347704" y="5157216"/>
            <a:ext cx="800100" cy="1197864"/>
          </a:xfrm>
          <a:prstGeom prst="rect">
            <a:avLst/>
          </a:prstGeom>
          <a:noFill/>
          <a:extLst/>
        </p:spPr>
        <p:txBody>
          <a:bodyPr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 rtl="0">
              <a:lnSpc>
                <a:spcPct val="105000"/>
              </a:lnSpc>
              <a:spcAft>
                <a:spcPts val="800"/>
              </a:spcAft>
            </a:pPr>
            <a:r>
              <a:rPr lang="ru-RU" sz="9600" b="1" i="0" noProof="0" dirty="0" smtClean="0">
                <a:solidFill>
                  <a:schemeClr val="tx2"/>
                </a:solidFill>
              </a:rPr>
              <a:t>"</a:t>
            </a:r>
            <a:endParaRPr lang="ru-RU" sz="9600" b="1" i="0" noProof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8165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Слайд с цитатами (курсив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0" name="Полилиния: фигура 29">
            <a:extLst>
              <a:ext uri="{FF2B5EF4-FFF2-40B4-BE49-F238E27FC236}">
                <a16:creationId xmlns:a16="http://schemas.microsoft.com/office/drawing/2014/main" id="{2E5F57C8-1811-4EED-A1DD-F65E022CFF71}"/>
              </a:ext>
            </a:extLst>
          </p:cNvPr>
          <p:cNvSpPr>
            <a:spLocks/>
          </p:cNvSpPr>
          <p:nvPr/>
        </p:nvSpPr>
        <p:spPr bwMode="auto">
          <a:xfrm rot="20994946">
            <a:off x="-308388" y="270107"/>
            <a:ext cx="12759629" cy="3500921"/>
          </a:xfrm>
          <a:custGeom>
            <a:avLst/>
            <a:gdLst>
              <a:gd name="connsiteX0" fmla="*/ 10516035 w 12759629"/>
              <a:gd name="connsiteY0" fmla="*/ 2541856 h 3500921"/>
              <a:gd name="connsiteX1" fmla="*/ 12070532 w 12759629"/>
              <a:gd name="connsiteY1" fmla="*/ 3047516 h 3500921"/>
              <a:gd name="connsiteX2" fmla="*/ 12340450 w 12759629"/>
              <a:gd name="connsiteY2" fmla="*/ 3189806 h 3500921"/>
              <a:gd name="connsiteX3" fmla="*/ 12320059 w 12759629"/>
              <a:gd name="connsiteY3" fmla="*/ 3304463 h 3500921"/>
              <a:gd name="connsiteX4" fmla="*/ 12187055 w 12759629"/>
              <a:gd name="connsiteY4" fmla="*/ 3237627 h 3500921"/>
              <a:gd name="connsiteX5" fmla="*/ 9703854 w 12759629"/>
              <a:gd name="connsiteY5" fmla="*/ 2636906 h 3500921"/>
              <a:gd name="connsiteX6" fmla="*/ 6410869 w 12759629"/>
              <a:gd name="connsiteY6" fmla="*/ 3114646 h 3500921"/>
              <a:gd name="connsiteX7" fmla="*/ 3103029 w 12759629"/>
              <a:gd name="connsiteY7" fmla="*/ 3500820 h 3500921"/>
              <a:gd name="connsiteX8" fmla="*/ 27535 w 12759629"/>
              <a:gd name="connsiteY8" fmla="*/ 2961569 h 3500921"/>
              <a:gd name="connsiteX9" fmla="*/ 0 w 12759629"/>
              <a:gd name="connsiteY9" fmla="*/ 2948829 h 3500921"/>
              <a:gd name="connsiteX10" fmla="*/ 6084 w 12759629"/>
              <a:gd name="connsiteY10" fmla="*/ 2914623 h 3500921"/>
              <a:gd name="connsiteX11" fmla="*/ 36566 w 12759629"/>
              <a:gd name="connsiteY11" fmla="*/ 2929330 h 3500921"/>
              <a:gd name="connsiteX12" fmla="*/ 3107981 w 12759629"/>
              <a:gd name="connsiteY12" fmla="*/ 3484895 h 3500921"/>
              <a:gd name="connsiteX13" fmla="*/ 6410869 w 12759629"/>
              <a:gd name="connsiteY13" fmla="*/ 3035023 h 3500921"/>
              <a:gd name="connsiteX14" fmla="*/ 9693950 w 12759629"/>
              <a:gd name="connsiteY14" fmla="*/ 2477659 h 3500921"/>
              <a:gd name="connsiteX15" fmla="*/ 10516035 w 12759629"/>
              <a:gd name="connsiteY15" fmla="*/ 2541856 h 3500921"/>
              <a:gd name="connsiteX16" fmla="*/ 10663864 w 12759629"/>
              <a:gd name="connsiteY16" fmla="*/ 1743885 h 3500921"/>
              <a:gd name="connsiteX17" fmla="*/ 12361031 w 12759629"/>
              <a:gd name="connsiteY17" fmla="*/ 2490300 h 3500921"/>
              <a:gd name="connsiteX18" fmla="*/ 12452364 w 12759629"/>
              <a:gd name="connsiteY18" fmla="*/ 2560519 h 3500921"/>
              <a:gd name="connsiteX19" fmla="*/ 12394470 w 12759629"/>
              <a:gd name="connsiteY19" fmla="*/ 2886055 h 3500921"/>
              <a:gd name="connsiteX20" fmla="*/ 12350704 w 12759629"/>
              <a:gd name="connsiteY20" fmla="*/ 2856440 h 3500921"/>
              <a:gd name="connsiteX21" fmla="*/ 9674113 w 12759629"/>
              <a:gd name="connsiteY21" fmla="*/ 2079999 h 3500921"/>
              <a:gd name="connsiteX22" fmla="*/ 6410950 w 12759629"/>
              <a:gd name="connsiteY22" fmla="*/ 2820279 h 3500921"/>
              <a:gd name="connsiteX23" fmla="*/ 3123029 w 12759629"/>
              <a:gd name="connsiteY23" fmla="*/ 3433200 h 3500921"/>
              <a:gd name="connsiteX24" fmla="*/ 64774 w 12759629"/>
              <a:gd name="connsiteY24" fmla="*/ 2832803 h 3500921"/>
              <a:gd name="connsiteX25" fmla="*/ 24504 w 12759629"/>
              <a:gd name="connsiteY25" fmla="*/ 2811044 h 3500921"/>
              <a:gd name="connsiteX26" fmla="*/ 47732 w 12759629"/>
              <a:gd name="connsiteY26" fmla="*/ 2680435 h 3500921"/>
              <a:gd name="connsiteX27" fmla="*/ 97636 w 12759629"/>
              <a:gd name="connsiteY27" fmla="*/ 2708386 h 3500921"/>
              <a:gd name="connsiteX28" fmla="*/ 3137884 w 12759629"/>
              <a:gd name="connsiteY28" fmla="*/ 3361559 h 3500921"/>
              <a:gd name="connsiteX29" fmla="*/ 6410950 w 12759629"/>
              <a:gd name="connsiteY29" fmla="*/ 2565559 h 3500921"/>
              <a:gd name="connsiteX30" fmla="*/ 9649354 w 12759629"/>
              <a:gd name="connsiteY30" fmla="*/ 1697920 h 3500921"/>
              <a:gd name="connsiteX31" fmla="*/ 10663864 w 12759629"/>
              <a:gd name="connsiteY31" fmla="*/ 1743885 h 3500921"/>
              <a:gd name="connsiteX32" fmla="*/ 10969792 w 12759629"/>
              <a:gd name="connsiteY32" fmla="*/ 889041 h 3500921"/>
              <a:gd name="connsiteX33" fmla="*/ 12565593 w 12759629"/>
              <a:gd name="connsiteY33" fmla="*/ 1623395 h 3500921"/>
              <a:gd name="connsiteX34" fmla="*/ 12612354 w 12759629"/>
              <a:gd name="connsiteY34" fmla="*/ 1660905 h 3500921"/>
              <a:gd name="connsiteX35" fmla="*/ 12489095 w 12759629"/>
              <a:gd name="connsiteY35" fmla="*/ 2353982 h 3500921"/>
              <a:gd name="connsiteX36" fmla="*/ 12488942 w 12759629"/>
              <a:gd name="connsiteY36" fmla="*/ 2353851 h 3500921"/>
              <a:gd name="connsiteX37" fmla="*/ 9633837 w 12759629"/>
              <a:gd name="connsiteY37" fmla="*/ 1455647 h 3500921"/>
              <a:gd name="connsiteX38" fmla="*/ 6410394 w 12759629"/>
              <a:gd name="connsiteY38" fmla="*/ 2398498 h 3500921"/>
              <a:gd name="connsiteX39" fmla="*/ 3147339 w 12759629"/>
              <a:gd name="connsiteY39" fmla="*/ 3281676 h 3500921"/>
              <a:gd name="connsiteX40" fmla="*/ 120302 w 12759629"/>
              <a:gd name="connsiteY40" fmla="*/ 2620525 h 3500921"/>
              <a:gd name="connsiteX41" fmla="*/ 64391 w 12759629"/>
              <a:gd name="connsiteY41" fmla="*/ 2586765 h 3500921"/>
              <a:gd name="connsiteX42" fmla="*/ 129014 w 12759629"/>
              <a:gd name="connsiteY42" fmla="*/ 2223396 h 3500921"/>
              <a:gd name="connsiteX43" fmla="*/ 207516 w 12759629"/>
              <a:gd name="connsiteY43" fmla="*/ 2271822 h 3500921"/>
              <a:gd name="connsiteX44" fmla="*/ 3196854 w 12759629"/>
              <a:gd name="connsiteY44" fmla="*/ 2875891 h 3500921"/>
              <a:gd name="connsiteX45" fmla="*/ 6410395 w 12759629"/>
              <a:gd name="connsiteY45" fmla="*/ 1805735 h 3500921"/>
              <a:gd name="connsiteX46" fmla="*/ 9579371 w 12759629"/>
              <a:gd name="connsiteY46" fmla="*/ 846970 h 3500921"/>
              <a:gd name="connsiteX47" fmla="*/ 10969792 w 12759629"/>
              <a:gd name="connsiteY47" fmla="*/ 889041 h 3500921"/>
              <a:gd name="connsiteX48" fmla="*/ 12695153 w 12759629"/>
              <a:gd name="connsiteY48" fmla="*/ 821327 h 3500921"/>
              <a:gd name="connsiteX49" fmla="*/ 12759629 w 12759629"/>
              <a:gd name="connsiteY49" fmla="*/ 832794 h 3500921"/>
              <a:gd name="connsiteX50" fmla="*/ 12754040 w 12759629"/>
              <a:gd name="connsiteY50" fmla="*/ 864218 h 3500921"/>
              <a:gd name="connsiteX51" fmla="*/ 9634801 w 12759629"/>
              <a:gd name="connsiteY51" fmla="*/ 277064 h 3500921"/>
              <a:gd name="connsiteX52" fmla="*/ 12174055 w 12759629"/>
              <a:gd name="connsiteY52" fmla="*/ 728654 h 3500921"/>
              <a:gd name="connsiteX53" fmla="*/ 12314087 w 12759629"/>
              <a:gd name="connsiteY53" fmla="*/ 809460 h 3500921"/>
              <a:gd name="connsiteX54" fmla="*/ 12513862 w 12759629"/>
              <a:gd name="connsiteY54" fmla="*/ 939924 h 3500921"/>
              <a:gd name="connsiteX55" fmla="*/ 12714277 w 12759629"/>
              <a:gd name="connsiteY55" fmla="*/ 1087803 h 3500921"/>
              <a:gd name="connsiteX56" fmla="*/ 12643623 w 12759629"/>
              <a:gd name="connsiteY56" fmla="*/ 1485082 h 3500921"/>
              <a:gd name="connsiteX57" fmla="*/ 12600454 w 12759629"/>
              <a:gd name="connsiteY57" fmla="*/ 1452040 h 3500921"/>
              <a:gd name="connsiteX58" fmla="*/ 9589210 w 12759629"/>
              <a:gd name="connsiteY58" fmla="*/ 735230 h 3500921"/>
              <a:gd name="connsiteX59" fmla="*/ 6425088 w 12759629"/>
              <a:gd name="connsiteY59" fmla="*/ 1694315 h 3500921"/>
              <a:gd name="connsiteX60" fmla="*/ 3221352 w 12759629"/>
              <a:gd name="connsiteY60" fmla="*/ 2804625 h 3500921"/>
              <a:gd name="connsiteX61" fmla="*/ 227896 w 12759629"/>
              <a:gd name="connsiteY61" fmla="*/ 2237254 h 3500921"/>
              <a:gd name="connsiteX62" fmla="*/ 136311 w 12759629"/>
              <a:gd name="connsiteY62" fmla="*/ 2182365 h 3500921"/>
              <a:gd name="connsiteX63" fmla="*/ 209053 w 12759629"/>
              <a:gd name="connsiteY63" fmla="*/ 1773343 h 3500921"/>
              <a:gd name="connsiteX64" fmla="*/ 316297 w 12759629"/>
              <a:gd name="connsiteY64" fmla="*/ 1834690 h 3500921"/>
              <a:gd name="connsiteX65" fmla="*/ 3216401 w 12759629"/>
              <a:gd name="connsiteY65" fmla="*/ 2350950 h 3500921"/>
              <a:gd name="connsiteX66" fmla="*/ 6425087 w 12759629"/>
              <a:gd name="connsiteY66" fmla="*/ 1240640 h 3500921"/>
              <a:gd name="connsiteX67" fmla="*/ 8321580 w 12759629"/>
              <a:gd name="connsiteY67" fmla="*/ 548189 h 3500921"/>
              <a:gd name="connsiteX68" fmla="*/ 9584258 w 12759629"/>
              <a:gd name="connsiteY68" fmla="*/ 281555 h 3500921"/>
              <a:gd name="connsiteX69" fmla="*/ 8076887 w 12759629"/>
              <a:gd name="connsiteY69" fmla="*/ 0 h 3500921"/>
              <a:gd name="connsiteX70" fmla="*/ 9077142 w 12759629"/>
              <a:gd name="connsiteY70" fmla="*/ 177888 h 3500921"/>
              <a:gd name="connsiteX71" fmla="*/ 8801496 w 12759629"/>
              <a:gd name="connsiteY71" fmla="*/ 241291 h 3500921"/>
              <a:gd name="connsiteX72" fmla="*/ 6485520 w 12759629"/>
              <a:gd name="connsiteY72" fmla="*/ 1101274 h 3500921"/>
              <a:gd name="connsiteX73" fmla="*/ 3365985 w 12759629"/>
              <a:gd name="connsiteY73" fmla="*/ 2267067 h 3500921"/>
              <a:gd name="connsiteX74" fmla="*/ 393929 w 12759629"/>
              <a:gd name="connsiteY74" fmla="*/ 1766952 h 3500921"/>
              <a:gd name="connsiteX75" fmla="*/ 227146 w 12759629"/>
              <a:gd name="connsiteY75" fmla="*/ 1671603 h 3500921"/>
              <a:gd name="connsiteX76" fmla="*/ 298125 w 12759629"/>
              <a:gd name="connsiteY76" fmla="*/ 1272495 h 3500921"/>
              <a:gd name="connsiteX77" fmla="*/ 466713 w 12759629"/>
              <a:gd name="connsiteY77" fmla="*/ 1365124 h 3500921"/>
              <a:gd name="connsiteX78" fmla="*/ 3346178 w 12759629"/>
              <a:gd name="connsiteY78" fmla="*/ 1817461 h 3500921"/>
              <a:gd name="connsiteX79" fmla="*/ 6470665 w 12759629"/>
              <a:gd name="connsiteY79" fmla="*/ 651668 h 3500921"/>
              <a:gd name="connsiteX80" fmla="*/ 7856352 w 12759629"/>
              <a:gd name="connsiteY80" fmla="*/ 73683 h 350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</a:cxnLst>
            <a:rect l="l" t="t" r="r" b="b"/>
            <a:pathLst>
              <a:path w="12759629" h="3500921">
                <a:moveTo>
                  <a:pt x="10516035" y="2541856"/>
                </a:moveTo>
                <a:cubicBezTo>
                  <a:pt x="11030903" y="2624900"/>
                  <a:pt x="11548218" y="2790173"/>
                  <a:pt x="12070532" y="3047516"/>
                </a:cubicBezTo>
                <a:lnTo>
                  <a:pt x="12340450" y="3189806"/>
                </a:lnTo>
                <a:lnTo>
                  <a:pt x="12320059" y="3304463"/>
                </a:lnTo>
                <a:lnTo>
                  <a:pt x="12187055" y="3237627"/>
                </a:lnTo>
                <a:cubicBezTo>
                  <a:pt x="11350964" y="2834721"/>
                  <a:pt x="10524624" y="2642878"/>
                  <a:pt x="9703854" y="2636906"/>
                </a:cubicBezTo>
                <a:cubicBezTo>
                  <a:pt x="8604542" y="2609038"/>
                  <a:pt x="7510181" y="2915588"/>
                  <a:pt x="6410869" y="3114646"/>
                </a:cubicBezTo>
                <a:cubicBezTo>
                  <a:pt x="5311558" y="3349536"/>
                  <a:pt x="4207293" y="3484895"/>
                  <a:pt x="3103029" y="3500820"/>
                </a:cubicBezTo>
                <a:cubicBezTo>
                  <a:pt x="2072424" y="3504552"/>
                  <a:pt x="1041819" y="3406811"/>
                  <a:pt x="27535" y="2961569"/>
                </a:cubicBezTo>
                <a:lnTo>
                  <a:pt x="0" y="2948829"/>
                </a:lnTo>
                <a:lnTo>
                  <a:pt x="6084" y="2914623"/>
                </a:lnTo>
                <a:lnTo>
                  <a:pt x="36566" y="2929330"/>
                </a:lnTo>
                <a:cubicBezTo>
                  <a:pt x="1046771" y="3391821"/>
                  <a:pt x="2077376" y="3496093"/>
                  <a:pt x="3107981" y="3484895"/>
                </a:cubicBezTo>
                <a:cubicBezTo>
                  <a:pt x="4212245" y="3461008"/>
                  <a:pt x="5311557" y="3305743"/>
                  <a:pt x="6410869" y="3035023"/>
                </a:cubicBezTo>
                <a:cubicBezTo>
                  <a:pt x="7510181" y="2808097"/>
                  <a:pt x="8599590" y="2469697"/>
                  <a:pt x="9693950" y="2477659"/>
                </a:cubicBezTo>
                <a:cubicBezTo>
                  <a:pt x="9967541" y="2476664"/>
                  <a:pt x="10241440" y="2497565"/>
                  <a:pt x="10516035" y="2541856"/>
                </a:cubicBezTo>
                <a:close/>
                <a:moveTo>
                  <a:pt x="10663864" y="1743885"/>
                </a:moveTo>
                <a:cubicBezTo>
                  <a:pt x="11223806" y="1839737"/>
                  <a:pt x="11787945" y="2065808"/>
                  <a:pt x="12361031" y="2490300"/>
                </a:cubicBezTo>
                <a:lnTo>
                  <a:pt x="12452364" y="2560519"/>
                </a:lnTo>
                <a:lnTo>
                  <a:pt x="12394470" y="2886055"/>
                </a:lnTo>
                <a:lnTo>
                  <a:pt x="12350704" y="2856440"/>
                </a:lnTo>
                <a:cubicBezTo>
                  <a:pt x="11444342" y="2270184"/>
                  <a:pt x="10559227" y="2047662"/>
                  <a:pt x="9674113" y="2079999"/>
                </a:cubicBezTo>
                <a:cubicBezTo>
                  <a:pt x="8584741" y="2107859"/>
                  <a:pt x="7505273" y="2521779"/>
                  <a:pt x="6410950" y="2820279"/>
                </a:cubicBezTo>
                <a:cubicBezTo>
                  <a:pt x="5321578" y="3162559"/>
                  <a:pt x="4222304" y="3385439"/>
                  <a:pt x="3123029" y="3433200"/>
                </a:cubicBezTo>
                <a:cubicBezTo>
                  <a:pt x="2092458" y="3466780"/>
                  <a:pt x="1066240" y="3346448"/>
                  <a:pt x="64774" y="2832803"/>
                </a:cubicBezTo>
                <a:lnTo>
                  <a:pt x="24504" y="2811044"/>
                </a:lnTo>
                <a:lnTo>
                  <a:pt x="47732" y="2680435"/>
                </a:lnTo>
                <a:lnTo>
                  <a:pt x="97636" y="2708386"/>
                </a:lnTo>
                <a:cubicBezTo>
                  <a:pt x="1090380" y="3240061"/>
                  <a:pt x="2111955" y="3424990"/>
                  <a:pt x="3137884" y="3361559"/>
                </a:cubicBezTo>
                <a:cubicBezTo>
                  <a:pt x="4232207" y="3297879"/>
                  <a:pt x="5326530" y="2951619"/>
                  <a:pt x="6410950" y="2565559"/>
                </a:cubicBezTo>
                <a:cubicBezTo>
                  <a:pt x="7495369" y="2191439"/>
                  <a:pt x="8569886" y="1777519"/>
                  <a:pt x="9649354" y="1697920"/>
                </a:cubicBezTo>
                <a:cubicBezTo>
                  <a:pt x="9986687" y="1675532"/>
                  <a:pt x="10324505" y="1685793"/>
                  <a:pt x="10663864" y="1743885"/>
                </a:cubicBezTo>
                <a:close/>
                <a:moveTo>
                  <a:pt x="10969792" y="889041"/>
                </a:moveTo>
                <a:cubicBezTo>
                  <a:pt x="11494753" y="992910"/>
                  <a:pt x="12025114" y="1215559"/>
                  <a:pt x="12565593" y="1623395"/>
                </a:cubicBezTo>
                <a:lnTo>
                  <a:pt x="12612354" y="1660905"/>
                </a:lnTo>
                <a:lnTo>
                  <a:pt x="12489095" y="2353982"/>
                </a:lnTo>
                <a:lnTo>
                  <a:pt x="12488942" y="2353851"/>
                </a:lnTo>
                <a:cubicBezTo>
                  <a:pt x="11517970" y="1566603"/>
                  <a:pt x="10574007" y="1375584"/>
                  <a:pt x="9633837" y="1455647"/>
                </a:cubicBezTo>
                <a:cubicBezTo>
                  <a:pt x="8559356" y="1547147"/>
                  <a:pt x="7489826" y="1988736"/>
                  <a:pt x="6410394" y="2398498"/>
                </a:cubicBezTo>
                <a:cubicBezTo>
                  <a:pt x="5330962" y="2812239"/>
                  <a:pt x="4236674" y="3198132"/>
                  <a:pt x="3147339" y="3281676"/>
                </a:cubicBezTo>
                <a:cubicBezTo>
                  <a:pt x="2126087" y="3367457"/>
                  <a:pt x="1104834" y="3187502"/>
                  <a:pt x="120302" y="2620525"/>
                </a:cubicBezTo>
                <a:lnTo>
                  <a:pt x="64391" y="2586765"/>
                </a:lnTo>
                <a:lnTo>
                  <a:pt x="129014" y="2223396"/>
                </a:lnTo>
                <a:lnTo>
                  <a:pt x="207516" y="2271822"/>
                </a:lnTo>
                <a:cubicBezTo>
                  <a:pt x="1182202" y="2845122"/>
                  <a:pt x="2189528" y="3021347"/>
                  <a:pt x="3196854" y="2875891"/>
                </a:cubicBezTo>
                <a:cubicBezTo>
                  <a:pt x="4271335" y="2732674"/>
                  <a:pt x="5345816" y="2227432"/>
                  <a:pt x="6410395" y="1805735"/>
                </a:cubicBezTo>
                <a:cubicBezTo>
                  <a:pt x="7474973" y="1348233"/>
                  <a:pt x="8524696" y="978253"/>
                  <a:pt x="9579371" y="846970"/>
                </a:cubicBezTo>
                <a:cubicBezTo>
                  <a:pt x="10040791" y="798236"/>
                  <a:pt x="10503160" y="796713"/>
                  <a:pt x="10969792" y="889041"/>
                </a:cubicBezTo>
                <a:close/>
                <a:moveTo>
                  <a:pt x="12695153" y="821327"/>
                </a:moveTo>
                <a:lnTo>
                  <a:pt x="12759629" y="832794"/>
                </a:lnTo>
                <a:lnTo>
                  <a:pt x="12754040" y="864218"/>
                </a:lnTo>
                <a:close/>
                <a:moveTo>
                  <a:pt x="9634801" y="277064"/>
                </a:moveTo>
                <a:lnTo>
                  <a:pt x="12174055" y="728654"/>
                </a:lnTo>
                <a:lnTo>
                  <a:pt x="12314087" y="809460"/>
                </a:lnTo>
                <a:cubicBezTo>
                  <a:pt x="12380513" y="850280"/>
                  <a:pt x="12447102" y="893724"/>
                  <a:pt x="12513862" y="939924"/>
                </a:cubicBezTo>
                <a:lnTo>
                  <a:pt x="12714277" y="1087803"/>
                </a:lnTo>
                <a:lnTo>
                  <a:pt x="12643623" y="1485082"/>
                </a:lnTo>
                <a:lnTo>
                  <a:pt x="12600454" y="1452040"/>
                </a:lnTo>
                <a:cubicBezTo>
                  <a:pt x="11566786" y="703751"/>
                  <a:pt x="10577998" y="623304"/>
                  <a:pt x="9589210" y="735230"/>
                </a:cubicBezTo>
                <a:cubicBezTo>
                  <a:pt x="8534502" y="874516"/>
                  <a:pt x="7484746" y="1232681"/>
                  <a:pt x="6425088" y="1694315"/>
                </a:cubicBezTo>
                <a:cubicBezTo>
                  <a:pt x="5365430" y="2120133"/>
                  <a:pt x="4295867" y="2649420"/>
                  <a:pt x="3221352" y="2804625"/>
                </a:cubicBezTo>
                <a:cubicBezTo>
                  <a:pt x="2218638" y="2965053"/>
                  <a:pt x="1207219" y="2796697"/>
                  <a:pt x="227896" y="2237254"/>
                </a:cubicBezTo>
                <a:lnTo>
                  <a:pt x="136311" y="2182365"/>
                </a:lnTo>
                <a:lnTo>
                  <a:pt x="209053" y="1773343"/>
                </a:lnTo>
                <a:lnTo>
                  <a:pt x="316297" y="1834690"/>
                </a:lnTo>
                <a:cubicBezTo>
                  <a:pt x="1266678" y="2353048"/>
                  <a:pt x="2241539" y="2507646"/>
                  <a:pt x="3216401" y="2350950"/>
                </a:cubicBezTo>
                <a:cubicBezTo>
                  <a:pt x="4290915" y="2195745"/>
                  <a:pt x="5365428" y="1666458"/>
                  <a:pt x="6425087" y="1240640"/>
                </a:cubicBezTo>
                <a:cubicBezTo>
                  <a:pt x="7058903" y="966047"/>
                  <a:pt x="7687765" y="723291"/>
                  <a:pt x="8321580" y="548189"/>
                </a:cubicBezTo>
                <a:cubicBezTo>
                  <a:pt x="8742473" y="428801"/>
                  <a:pt x="9163364" y="337269"/>
                  <a:pt x="9584258" y="281555"/>
                </a:cubicBezTo>
                <a:close/>
                <a:moveTo>
                  <a:pt x="8076887" y="0"/>
                </a:moveTo>
                <a:lnTo>
                  <a:pt x="9077142" y="177888"/>
                </a:lnTo>
                <a:lnTo>
                  <a:pt x="8801496" y="241291"/>
                </a:lnTo>
                <a:cubicBezTo>
                  <a:pt x="8029504" y="437310"/>
                  <a:pt x="7261690" y="740197"/>
                  <a:pt x="6485520" y="1101274"/>
                </a:cubicBezTo>
                <a:cubicBezTo>
                  <a:pt x="5455578" y="1546902"/>
                  <a:pt x="4420685" y="2091999"/>
                  <a:pt x="3365985" y="2267067"/>
                </a:cubicBezTo>
                <a:cubicBezTo>
                  <a:pt x="2377204" y="2449844"/>
                  <a:pt x="1379719" y="2303903"/>
                  <a:pt x="393929" y="1766952"/>
                </a:cubicBezTo>
                <a:lnTo>
                  <a:pt x="227146" y="1671603"/>
                </a:lnTo>
                <a:lnTo>
                  <a:pt x="298125" y="1272495"/>
                </a:lnTo>
                <a:lnTo>
                  <a:pt x="466713" y="1365124"/>
                </a:lnTo>
                <a:cubicBezTo>
                  <a:pt x="1420551" y="1863855"/>
                  <a:pt x="2389893" y="1992778"/>
                  <a:pt x="3346178" y="1817461"/>
                </a:cubicBezTo>
                <a:cubicBezTo>
                  <a:pt x="4400879" y="1642393"/>
                  <a:pt x="5440723" y="1097296"/>
                  <a:pt x="6470665" y="651668"/>
                </a:cubicBezTo>
                <a:cubicBezTo>
                  <a:pt x="6931168" y="433828"/>
                  <a:pt x="7394457" y="238369"/>
                  <a:pt x="7856352" y="73683"/>
                </a:cubicBezTo>
                <a:close/>
              </a:path>
            </a:pathLst>
          </a:custGeom>
          <a:gradFill flip="none" rotWithShape="1">
            <a:gsLst>
              <a:gs pos="23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0" scaled="1"/>
            <a:tileRect/>
          </a:gra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1776770" y="4752155"/>
            <a:ext cx="9680574" cy="1310968"/>
          </a:xfrm>
        </p:spPr>
        <p:txBody>
          <a:bodyPr vert="horz" lIns="91440" tIns="45720" rIns="91440" bIns="45720" rtlCol="0" anchor="t">
            <a:noAutofit/>
          </a:bodyPr>
          <a:lstStyle>
            <a:lvl1pPr>
              <a:lnSpc>
                <a:spcPct val="100000"/>
              </a:lnSpc>
              <a:defRPr lang="en-GB" sz="2400" b="0" i="1" spc="0">
                <a:solidFill>
                  <a:schemeClr val="tx2"/>
                </a:solidFill>
                <a:latin typeface="+mj-lt"/>
              </a:defRPr>
            </a:lvl1pPr>
          </a:lstStyle>
          <a:p>
            <a:pPr marL="0" lvl="0" rtl="0"/>
            <a:r>
              <a:rPr lang="ru-RU" noProof="0" dirty="0" smtClean="0"/>
              <a:t>Цитата</a:t>
            </a:r>
            <a:endParaRPr lang="ru-RU" noProof="0" dirty="0"/>
          </a:p>
        </p:txBody>
      </p:sp>
      <p:sp>
        <p:nvSpPr>
          <p:cNvPr id="37" name="Полилиния: Фигура 36">
            <a:extLst>
              <a:ext uri="{FF2B5EF4-FFF2-40B4-BE49-F238E27FC236}">
                <a16:creationId xmlns:a16="http://schemas.microsoft.com/office/drawing/2014/main" id="{85BDC404-2F32-43B2-8FF8-F44E737B7739}"/>
              </a:ext>
            </a:extLst>
          </p:cNvPr>
          <p:cNvSpPr/>
          <p:nvPr userDrawn="1"/>
        </p:nvSpPr>
        <p:spPr>
          <a:xfrm>
            <a:off x="1" y="1"/>
            <a:ext cx="4716581" cy="4149353"/>
          </a:xfrm>
          <a:custGeom>
            <a:avLst/>
            <a:gdLst>
              <a:gd name="connsiteX0" fmla="*/ 0 w 4716581"/>
              <a:gd name="connsiteY0" fmla="*/ 0 h 4149353"/>
              <a:gd name="connsiteX1" fmla="*/ 4324798 w 4716581"/>
              <a:gd name="connsiteY1" fmla="*/ 0 h 4149353"/>
              <a:gd name="connsiteX2" fmla="*/ 4385617 w 4716581"/>
              <a:gd name="connsiteY2" fmla="*/ 100111 h 4149353"/>
              <a:gd name="connsiteX3" fmla="*/ 4716581 w 4716581"/>
              <a:gd name="connsiteY3" fmla="*/ 1407189 h 4149353"/>
              <a:gd name="connsiteX4" fmla="*/ 1974417 w 4716581"/>
              <a:gd name="connsiteY4" fmla="*/ 4149353 h 4149353"/>
              <a:gd name="connsiteX5" fmla="*/ 35414 w 4716581"/>
              <a:gd name="connsiteY5" fmla="*/ 3346192 h 4149353"/>
              <a:gd name="connsiteX6" fmla="*/ 0 w 4716581"/>
              <a:gd name="connsiteY6" fmla="*/ 3307226 h 4149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16581" h="4149353">
                <a:moveTo>
                  <a:pt x="0" y="0"/>
                </a:moveTo>
                <a:lnTo>
                  <a:pt x="4324798" y="0"/>
                </a:lnTo>
                <a:lnTo>
                  <a:pt x="4385617" y="100111"/>
                </a:lnTo>
                <a:cubicBezTo>
                  <a:pt x="4596688" y="488657"/>
                  <a:pt x="4716581" y="933922"/>
                  <a:pt x="4716581" y="1407189"/>
                </a:cubicBezTo>
                <a:cubicBezTo>
                  <a:pt x="4716581" y="2921644"/>
                  <a:pt x="3488872" y="4149353"/>
                  <a:pt x="1974417" y="4149353"/>
                </a:cubicBezTo>
                <a:cubicBezTo>
                  <a:pt x="1217190" y="4149353"/>
                  <a:pt x="531649" y="3842426"/>
                  <a:pt x="35414" y="3346192"/>
                </a:cubicBezTo>
                <a:lnTo>
                  <a:pt x="0" y="3307226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35" name="Рисунок 34">
            <a:extLst>
              <a:ext uri="{FF2B5EF4-FFF2-40B4-BE49-F238E27FC236}">
                <a16:creationId xmlns:a16="http://schemas.microsoft.com/office/drawing/2014/main" id="{87D3D51C-EF1C-4FF2-AB62-ADC1DF32A287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1" y="0"/>
            <a:ext cx="4524507" cy="3957278"/>
          </a:xfrm>
          <a:custGeom>
            <a:avLst/>
            <a:gdLst>
              <a:gd name="connsiteX0" fmla="*/ 8414 w 4524507"/>
              <a:gd name="connsiteY0" fmla="*/ 0 h 3957278"/>
              <a:gd name="connsiteX1" fmla="*/ 4048912 w 4524507"/>
              <a:gd name="connsiteY1" fmla="*/ 0 h 3957278"/>
              <a:gd name="connsiteX2" fmla="*/ 4098256 w 4524507"/>
              <a:gd name="connsiteY2" fmla="*/ 65987 h 3957278"/>
              <a:gd name="connsiteX3" fmla="*/ 4524507 w 4524507"/>
              <a:gd name="connsiteY3" fmla="*/ 1461436 h 3957278"/>
              <a:gd name="connsiteX4" fmla="*/ 2028663 w 4524507"/>
              <a:gd name="connsiteY4" fmla="*/ 3957278 h 3957278"/>
              <a:gd name="connsiteX5" fmla="*/ 102748 w 4524507"/>
              <a:gd name="connsiteY5" fmla="*/ 3049023 h 3957278"/>
              <a:gd name="connsiteX6" fmla="*/ 0 w 4524507"/>
              <a:gd name="connsiteY6" fmla="*/ 2911620 h 3957278"/>
              <a:gd name="connsiteX7" fmla="*/ 0 w 4524507"/>
              <a:gd name="connsiteY7" fmla="*/ 11253 h 39572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24507" h="3957278">
                <a:moveTo>
                  <a:pt x="8414" y="0"/>
                </a:moveTo>
                <a:lnTo>
                  <a:pt x="4048912" y="0"/>
                </a:lnTo>
                <a:lnTo>
                  <a:pt x="4098256" y="65987"/>
                </a:lnTo>
                <a:cubicBezTo>
                  <a:pt x="4367369" y="464326"/>
                  <a:pt x="4524507" y="944530"/>
                  <a:pt x="4524507" y="1461436"/>
                </a:cubicBezTo>
                <a:cubicBezTo>
                  <a:pt x="4524507" y="2839851"/>
                  <a:pt x="3407080" y="3957278"/>
                  <a:pt x="2028663" y="3957278"/>
                </a:cubicBezTo>
                <a:cubicBezTo>
                  <a:pt x="1253303" y="3957278"/>
                  <a:pt x="560523" y="3603717"/>
                  <a:pt x="102748" y="3049023"/>
                </a:cubicBezTo>
                <a:lnTo>
                  <a:pt x="0" y="2911620"/>
                </a:lnTo>
                <a:lnTo>
                  <a:pt x="0" y="11253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50000"/>
              </a:schemeClr>
            </a:bgClr>
          </a:pattFill>
        </p:spPr>
        <p:txBody>
          <a:bodyPr vert="horz" wrap="square" lIns="91440" tIns="457200" rIns="91440" bIns="45720" rtlCol="0" anchor="t" anchorCtr="1">
            <a:noAutofit/>
          </a:bodyPr>
          <a:lstStyle>
            <a:lvl1pPr>
              <a:defRPr lang="en-GB" sz="12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sp>
        <p:nvSpPr>
          <p:cNvPr id="23" name="Текст 2">
            <a:extLst>
              <a:ext uri="{FF2B5EF4-FFF2-40B4-BE49-F238E27FC236}">
                <a16:creationId xmlns:a16="http://schemas.microsoft.com/office/drawing/2014/main" id="{1482934F-D15B-433B-8563-5A4037ECB287}"/>
              </a:ext>
            </a:extLst>
          </p:cNvPr>
          <p:cNvSpPr txBox="1">
            <a:spLocks/>
          </p:cNvSpPr>
          <p:nvPr userDrawn="1"/>
        </p:nvSpPr>
        <p:spPr bwMode="auto">
          <a:xfrm>
            <a:off x="976670" y="4475195"/>
            <a:ext cx="800100" cy="1505250"/>
          </a:xfrm>
          <a:prstGeom prst="rect">
            <a:avLst/>
          </a:prstGeom>
          <a:noFill/>
          <a:extLst/>
        </p:spPr>
        <p:txBody>
          <a:bodyPr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 rtl="0">
              <a:lnSpc>
                <a:spcPct val="105000"/>
              </a:lnSpc>
              <a:spcAft>
                <a:spcPts val="800"/>
              </a:spcAft>
            </a:pPr>
            <a:r>
              <a:rPr lang="ru-RU" sz="9600" b="1" i="0" noProof="0" dirty="0" smtClean="0">
                <a:solidFill>
                  <a:schemeClr val="tx2"/>
                </a:solidFill>
              </a:rPr>
              <a:t>"</a:t>
            </a:r>
            <a:endParaRPr lang="ru-RU" sz="9600" b="1" i="0" noProof="0" dirty="0">
              <a:solidFill>
                <a:schemeClr val="tx2"/>
              </a:solidFill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C8AD67CF-75C0-4B27-B3F2-C99382A990DA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39" name="Прямая соединительная линия 38">
            <a:extLst>
              <a:ext uri="{FF2B5EF4-FFF2-40B4-BE49-F238E27FC236}">
                <a16:creationId xmlns:a16="http://schemas.microsoft.com/office/drawing/2014/main" id="{9AD26E31-DFC7-4619-9B7C-D90ABC8CCB4A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Номер слайда 13">
            <a:extLst>
              <a:ext uri="{FF2B5EF4-FFF2-40B4-BE49-F238E27FC236}">
                <a16:creationId xmlns:a16="http://schemas.microsoft.com/office/drawing/2014/main" id="{BBB6659B-6CE0-4853-BB6C-1DAC306ED28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41" name="Прямая соединительная линия 40">
            <a:extLst>
              <a:ext uri="{FF2B5EF4-FFF2-40B4-BE49-F238E27FC236}">
                <a16:creationId xmlns:a16="http://schemas.microsoft.com/office/drawing/2014/main" id="{8C57D515-267D-428B-AD8D-9917FC8D1170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Текст 2">
            <a:extLst>
              <a:ext uri="{FF2B5EF4-FFF2-40B4-BE49-F238E27FC236}">
                <a16:creationId xmlns:a16="http://schemas.microsoft.com/office/drawing/2014/main" id="{451F8E2D-8F9C-4055-B0F4-F1ABEDBB60AF}"/>
              </a:ext>
            </a:extLst>
          </p:cNvPr>
          <p:cNvSpPr txBox="1">
            <a:spLocks/>
          </p:cNvSpPr>
          <p:nvPr userDrawn="1"/>
        </p:nvSpPr>
        <p:spPr bwMode="auto">
          <a:xfrm>
            <a:off x="11290885" y="5214755"/>
            <a:ext cx="800100" cy="1109183"/>
          </a:xfrm>
          <a:prstGeom prst="rect">
            <a:avLst/>
          </a:prstGeom>
          <a:noFill/>
          <a:extLst/>
        </p:spPr>
        <p:txBody>
          <a:bodyPr wrap="square" lIns="91440" tIns="45720" rIns="91440" bIns="45720" numCol="1" rtlCol="0" anchor="ctr" anchorCtr="0" compatLnSpc="1">
            <a:prstTxWarp prst="textNoShape">
              <a:avLst/>
            </a:prstTxWarp>
            <a:noAutofit/>
          </a:bodyPr>
          <a:lstStyle>
            <a:lvl1pPr marL="172800" indent="-180000" algn="l" defTabSz="684213" rtl="0" eaLnBrk="1" fontAlgn="base" hangingPunct="1">
              <a:lnSpc>
                <a:spcPts val="368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90000"/>
              <a:buFont typeface="Arial" charset="0"/>
              <a:buNone/>
              <a:defRPr lang="en-US" sz="3200" i="1" kern="120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1pPr>
            <a:lvl2pPr marL="358775" indent="-215900" algn="l" defTabSz="684213" rtl="0" eaLnBrk="1" fontAlgn="base" hangingPunct="1">
              <a:lnSpc>
                <a:spcPct val="95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lang="en-US" sz="14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2pPr>
            <a:lvl3pPr marL="431800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2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3pPr>
            <a:lvl4pPr marL="503238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4pPr>
            <a:lvl5pPr marL="574675" indent="-169863" algn="l" defTabSz="684213" rtl="0" eaLnBrk="1" fontAlgn="base" hangingPunct="1">
              <a:lnSpc>
                <a:spcPct val="95000"/>
              </a:lnSpc>
              <a:spcBef>
                <a:spcPts val="625"/>
              </a:spcBef>
              <a:spcAft>
                <a:spcPct val="0"/>
              </a:spcAft>
              <a:buFont typeface="Arial" charset="0"/>
              <a:buChar char="•"/>
              <a:defRPr lang="en-US" sz="1100" kern="1200" dirty="0">
                <a:solidFill>
                  <a:schemeClr val="tx1"/>
                </a:solidFill>
                <a:latin typeface="+mn-lt"/>
                <a:ea typeface="ＭＳ Ｐゴシック" charset="0"/>
                <a:cs typeface="CiscoSans"/>
              </a:defRPr>
            </a:lvl5pPr>
            <a:lvl6pPr marL="863856" indent="-171445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9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935844" indent="-171422" algn="l" defTabSz="685777" rtl="0" eaLnBrk="1" latinLnBrk="0" hangingPunct="1">
              <a:spcBef>
                <a:spcPts val="600"/>
              </a:spcBef>
              <a:buFont typeface="Arial" pitchFamily="34" charset="0"/>
              <a:buChar char="•"/>
              <a:defRPr sz="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220" indent="0" algn="l" defTabSz="685777" rtl="0" eaLnBrk="1" latinLnBrk="0" hangingPunct="1">
              <a:spcBef>
                <a:spcPct val="20000"/>
              </a:spcBef>
              <a:buFont typeface="Arial" pitchFamily="34" charset="0"/>
              <a:buNone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53" indent="-171445" algn="l" defTabSz="685777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6675" indent="-91440" algn="ctr" rtl="0">
              <a:lnSpc>
                <a:spcPct val="105000"/>
              </a:lnSpc>
              <a:spcAft>
                <a:spcPts val="800"/>
              </a:spcAft>
            </a:pPr>
            <a:r>
              <a:rPr lang="ru-RU" sz="9600" b="1" i="0" noProof="0" dirty="0" smtClean="0">
                <a:solidFill>
                  <a:schemeClr val="tx2"/>
                </a:solidFill>
              </a:rPr>
              <a:t>"</a:t>
            </a:r>
            <a:endParaRPr lang="ru-RU" sz="9600" b="1" i="0" noProof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60236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A87BE54-14DC-472D-8337-75B1A8A35B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7AAA86F4-5F6B-408E-BB3A-E89D057B1437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 rtl="0">
              <a:lnSpc>
                <a:spcPct val="80000"/>
              </a:lnSpc>
            </a:pPr>
            <a:r>
              <a:rPr lang="ru-RU" noProof="0" dirty="0" smtClean="0"/>
              <a:t>СПАСИБО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182412-18B8-4AC3-AA61-DAFA9BEAB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7266" y="4422773"/>
            <a:ext cx="3695206" cy="2769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 smtClean="0"/>
              <a:t>Имя</a:t>
            </a:r>
            <a:endParaRPr lang="ru-RU" noProof="0" dirty="0"/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04BD3722-9C29-415A-B4F9-404DF7CA27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7266" y="4859273"/>
            <a:ext cx="3695206" cy="2769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 smtClean="0"/>
              <a:t>Телефон</a:t>
            </a:r>
            <a:endParaRPr lang="ru-RU" noProof="0" dirty="0"/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19AB0B4C-135C-4049-A378-55E85A240E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7266" y="5295773"/>
            <a:ext cx="3695206" cy="2769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 smtClean="0"/>
              <a:t>Эл. почта</a:t>
            </a:r>
            <a:endParaRPr lang="ru-RU" noProof="0" dirty="0"/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84C52246-1E1E-45D1-870F-11BEF23679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7266" y="5732272"/>
            <a:ext cx="3695206" cy="2769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 smtClean="0"/>
              <a:t>Веб-сайт</a:t>
            </a:r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1F26A2B2-5127-40E8-8422-F1A7836E061C}"/>
              </a:ext>
            </a:extLst>
          </p:cNvPr>
          <p:cNvCxnSpPr/>
          <p:nvPr userDrawn="1"/>
        </p:nvCxnSpPr>
        <p:spPr>
          <a:xfrm>
            <a:off x="4516210" y="4422773"/>
            <a:ext cx="0" cy="15864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Графический объект 22" descr="Пользователь" title="Значок: имя докладчика">
            <a:extLst>
              <a:ext uri="{FF2B5EF4-FFF2-40B4-BE49-F238E27FC236}">
                <a16:creationId xmlns:a16="http://schemas.microsoft.com/office/drawing/2014/main" id="{D8682255-0CCB-4829-A139-144896211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2357" y="4451822"/>
            <a:ext cx="218900" cy="218900"/>
          </a:xfrm>
          <a:prstGeom prst="rect">
            <a:avLst/>
          </a:prstGeom>
        </p:spPr>
      </p:pic>
      <p:pic>
        <p:nvPicPr>
          <p:cNvPr id="24" name="Графический объект 23" descr="Конверт" title="Значок: электронный адрес докладчика">
            <a:extLst>
              <a:ext uri="{FF2B5EF4-FFF2-40B4-BE49-F238E27FC236}">
                <a16:creationId xmlns:a16="http://schemas.microsoft.com/office/drawing/2014/main" id="{C70B540F-9BDA-45EE-8344-27F1110D8E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2357" y="5324822"/>
            <a:ext cx="218900" cy="218900"/>
          </a:xfrm>
          <a:prstGeom prst="rect">
            <a:avLst/>
          </a:prstGeom>
        </p:spPr>
      </p:pic>
      <p:pic>
        <p:nvPicPr>
          <p:cNvPr id="25" name="Графический объект 24" descr="Смартфон" title="Значок: номер телефона докладчика">
            <a:extLst>
              <a:ext uri="{FF2B5EF4-FFF2-40B4-BE49-F238E27FC236}">
                <a16:creationId xmlns:a16="http://schemas.microsoft.com/office/drawing/2014/main" id="{F9F9D3D1-F5F6-4B04-BA68-9B89F0E1FDE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2357" y="4888322"/>
            <a:ext cx="218900" cy="218900"/>
          </a:xfrm>
          <a:prstGeom prst="rect">
            <a:avLst/>
          </a:prstGeom>
        </p:spPr>
      </p:pic>
      <p:pic>
        <p:nvPicPr>
          <p:cNvPr id="26" name="Графический объект 25" descr="Ссылка">
            <a:extLst>
              <a:ext uri="{FF2B5EF4-FFF2-40B4-BE49-F238E27FC236}">
                <a16:creationId xmlns:a16="http://schemas.microsoft.com/office/drawing/2014/main" id="{0A350BC5-221A-4142-86A1-5B33F3184E8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79414" y="5748378"/>
            <a:ext cx="244786" cy="2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461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id="{BA87BE54-14DC-472D-8337-75B1A8A35B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14" name="Полилиния: Фигура 13">
            <a:extLst>
              <a:ext uri="{FF2B5EF4-FFF2-40B4-BE49-F238E27FC236}">
                <a16:creationId xmlns:a16="http://schemas.microsoft.com/office/drawing/2014/main" id="{7AAA86F4-5F6B-408E-BB3A-E89D057B1437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id="{94FE51EC-6EEE-4E9B-95E0-8B3BEC6560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667000" y="0"/>
            <a:ext cx="6858000" cy="6858000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 rtl="0">
              <a:lnSpc>
                <a:spcPct val="80000"/>
              </a:lnSpc>
            </a:pPr>
            <a:r>
              <a:rPr lang="ru-RU" noProof="0" dirty="0" smtClean="0"/>
              <a:t>СПАСИБО</a:t>
            </a:r>
            <a:endParaRPr lang="ru-RU" noProof="0" dirty="0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64182412-18B8-4AC3-AA61-DAFA9BEABEF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7266" y="4422773"/>
            <a:ext cx="3695206" cy="2769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 smtClean="0"/>
              <a:t>Имя</a:t>
            </a:r>
            <a:endParaRPr lang="ru-RU" noProof="0" dirty="0"/>
          </a:p>
        </p:txBody>
      </p:sp>
      <p:sp>
        <p:nvSpPr>
          <p:cNvPr id="17" name="Текст 4">
            <a:extLst>
              <a:ext uri="{FF2B5EF4-FFF2-40B4-BE49-F238E27FC236}">
                <a16:creationId xmlns:a16="http://schemas.microsoft.com/office/drawing/2014/main" id="{04BD3722-9C29-415A-B4F9-404DF7CA27F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677266" y="4859273"/>
            <a:ext cx="3695206" cy="2769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 smtClean="0"/>
              <a:t>Телефон</a:t>
            </a:r>
            <a:endParaRPr lang="ru-RU" noProof="0" dirty="0"/>
          </a:p>
        </p:txBody>
      </p:sp>
      <p:sp>
        <p:nvSpPr>
          <p:cNvPr id="18" name="Текст 4">
            <a:extLst>
              <a:ext uri="{FF2B5EF4-FFF2-40B4-BE49-F238E27FC236}">
                <a16:creationId xmlns:a16="http://schemas.microsoft.com/office/drawing/2014/main" id="{19AB0B4C-135C-4049-A378-55E85A240EF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677266" y="5295773"/>
            <a:ext cx="3695206" cy="2769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 smtClean="0"/>
              <a:t>Эл. почта</a:t>
            </a:r>
            <a:endParaRPr lang="ru-RU" noProof="0" dirty="0"/>
          </a:p>
        </p:txBody>
      </p:sp>
      <p:sp>
        <p:nvSpPr>
          <p:cNvPr id="19" name="Текст 4">
            <a:extLst>
              <a:ext uri="{FF2B5EF4-FFF2-40B4-BE49-F238E27FC236}">
                <a16:creationId xmlns:a16="http://schemas.microsoft.com/office/drawing/2014/main" id="{84C52246-1E1E-45D1-870F-11BEF236798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77266" y="5732272"/>
            <a:ext cx="3695206" cy="276999"/>
          </a:xfrm>
        </p:spPr>
        <p:txBody>
          <a:bodyPr lIns="0" rtlCol="0">
            <a:noAutofit/>
          </a:bodyPr>
          <a:lstStyle>
            <a:lvl1pPr marL="0" indent="0">
              <a:lnSpc>
                <a:spcPct val="100000"/>
              </a:lnSpc>
              <a:buNone/>
              <a:defRPr sz="1200" spc="0">
                <a:solidFill>
                  <a:schemeClr val="bg1"/>
                </a:solidFill>
                <a:latin typeface="+mn-lt"/>
              </a:defRPr>
            </a:lvl1pPr>
          </a:lstStyle>
          <a:p>
            <a:pPr lvl="0" rtl="0"/>
            <a:r>
              <a:rPr lang="ru-RU" noProof="0" dirty="0" smtClean="0"/>
              <a:t>Веб-сайт</a:t>
            </a:r>
            <a:endParaRPr lang="ru-RU" noProof="0" dirty="0"/>
          </a:p>
        </p:txBody>
      </p: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1F26A2B2-5127-40E8-8422-F1A7836E061C}"/>
              </a:ext>
            </a:extLst>
          </p:cNvPr>
          <p:cNvCxnSpPr/>
          <p:nvPr userDrawn="1"/>
        </p:nvCxnSpPr>
        <p:spPr>
          <a:xfrm>
            <a:off x="4516210" y="4422773"/>
            <a:ext cx="0" cy="158649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Графический объект 22" descr="Пользователь" title="Значок: имя докладчика">
            <a:extLst>
              <a:ext uri="{FF2B5EF4-FFF2-40B4-BE49-F238E27FC236}">
                <a16:creationId xmlns:a16="http://schemas.microsoft.com/office/drawing/2014/main" id="{D8682255-0CCB-4829-A139-1448962118E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192357" y="4451822"/>
            <a:ext cx="218900" cy="218900"/>
          </a:xfrm>
          <a:prstGeom prst="rect">
            <a:avLst/>
          </a:prstGeom>
        </p:spPr>
      </p:pic>
      <p:pic>
        <p:nvPicPr>
          <p:cNvPr id="24" name="Графический объект 23" descr="Конверт" title="Значок: электронный адрес докладчика">
            <a:extLst>
              <a:ext uri="{FF2B5EF4-FFF2-40B4-BE49-F238E27FC236}">
                <a16:creationId xmlns:a16="http://schemas.microsoft.com/office/drawing/2014/main" id="{C70B540F-9BDA-45EE-8344-27F1110D8E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92357" y="5324822"/>
            <a:ext cx="218900" cy="218900"/>
          </a:xfrm>
          <a:prstGeom prst="rect">
            <a:avLst/>
          </a:prstGeom>
        </p:spPr>
      </p:pic>
      <p:pic>
        <p:nvPicPr>
          <p:cNvPr id="25" name="Графический объект 24" descr="Смартфон" title="Значок: номер телефона докладчика">
            <a:extLst>
              <a:ext uri="{FF2B5EF4-FFF2-40B4-BE49-F238E27FC236}">
                <a16:creationId xmlns:a16="http://schemas.microsoft.com/office/drawing/2014/main" id="{F9F9D3D1-F5F6-4B04-BA68-9B89F0E1FDE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192357" y="4888322"/>
            <a:ext cx="218900" cy="218900"/>
          </a:xfrm>
          <a:prstGeom prst="rect">
            <a:avLst/>
          </a:prstGeom>
        </p:spPr>
      </p:pic>
      <p:pic>
        <p:nvPicPr>
          <p:cNvPr id="26" name="Графический объект 25" descr="Ссылка">
            <a:extLst>
              <a:ext uri="{FF2B5EF4-FFF2-40B4-BE49-F238E27FC236}">
                <a16:creationId xmlns:a16="http://schemas.microsoft.com/office/drawing/2014/main" id="{0A350BC5-221A-4142-86A1-5B33F3184E8B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79414" y="5748378"/>
            <a:ext cx="244786" cy="244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8500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887D6B07-9595-4D7C-A1C7-EE4327E86C4F}"/>
              </a:ext>
            </a:extLst>
          </p:cNvPr>
          <p:cNvGrpSpPr/>
          <p:nvPr userDrawn="1"/>
        </p:nvGrpSpPr>
        <p:grpSpPr>
          <a:xfrm>
            <a:off x="0" y="1770061"/>
            <a:ext cx="12192000" cy="3255962"/>
            <a:chOff x="0" y="1770061"/>
            <a:chExt cx="12192000" cy="3255962"/>
          </a:xfrm>
          <a:solidFill>
            <a:schemeClr val="bg2"/>
          </a:solidFill>
        </p:grpSpPr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71EAC7A8-37E9-4B9E-B736-A22B168C80E4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072B49C9-D888-4DFD-821C-C8761C791457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377C6874-A790-4966-9E2B-1615E67A53D2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76B2B5D3-CC1C-45E2-BB10-D1175A138A49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45994648-15A7-4F74-9BE2-5A7A9FF67672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58E98649-FB1E-484B-911E-90A1B1AE58F1}"/>
              </a:ext>
            </a:extLst>
          </p:cNvPr>
          <p:cNvSpPr/>
          <p:nvPr userDrawn="1"/>
        </p:nvSpPr>
        <p:spPr>
          <a:xfrm>
            <a:off x="2387600" y="1"/>
            <a:ext cx="7416800" cy="6858001"/>
          </a:xfrm>
          <a:custGeom>
            <a:avLst/>
            <a:gdLst>
              <a:gd name="connsiteX0" fmla="*/ 2297777 w 7416800"/>
              <a:gd name="connsiteY0" fmla="*/ 0 h 6858001"/>
              <a:gd name="connsiteX1" fmla="*/ 5119024 w 7416800"/>
              <a:gd name="connsiteY1" fmla="*/ 0 h 6858001"/>
              <a:gd name="connsiteX2" fmla="*/ 5151877 w 7416800"/>
              <a:gd name="connsiteY2" fmla="*/ 12024 h 6858001"/>
              <a:gd name="connsiteX3" fmla="*/ 7416800 w 7416800"/>
              <a:gd name="connsiteY3" fmla="*/ 3429000 h 6858001"/>
              <a:gd name="connsiteX4" fmla="*/ 5151877 w 7416800"/>
              <a:gd name="connsiteY4" fmla="*/ 6845976 h 6858001"/>
              <a:gd name="connsiteX5" fmla="*/ 5119021 w 7416800"/>
              <a:gd name="connsiteY5" fmla="*/ 6858001 h 6858001"/>
              <a:gd name="connsiteX6" fmla="*/ 2297779 w 7416800"/>
              <a:gd name="connsiteY6" fmla="*/ 6858001 h 6858001"/>
              <a:gd name="connsiteX7" fmla="*/ 2264924 w 7416800"/>
              <a:gd name="connsiteY7" fmla="*/ 6845976 h 6858001"/>
              <a:gd name="connsiteX8" fmla="*/ 0 w 7416800"/>
              <a:gd name="connsiteY8" fmla="*/ 3429000 h 6858001"/>
              <a:gd name="connsiteX9" fmla="*/ 2264924 w 7416800"/>
              <a:gd name="connsiteY9" fmla="*/ 12024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416800" h="6858001">
                <a:moveTo>
                  <a:pt x="2297777" y="0"/>
                </a:moveTo>
                <a:lnTo>
                  <a:pt x="5119024" y="0"/>
                </a:lnTo>
                <a:lnTo>
                  <a:pt x="5151877" y="12024"/>
                </a:lnTo>
                <a:cubicBezTo>
                  <a:pt x="6482877" y="574990"/>
                  <a:pt x="7416800" y="1892930"/>
                  <a:pt x="7416800" y="3429000"/>
                </a:cubicBezTo>
                <a:cubicBezTo>
                  <a:pt x="7416800" y="4965070"/>
                  <a:pt x="6482877" y="6283010"/>
                  <a:pt x="5151877" y="6845976"/>
                </a:cubicBezTo>
                <a:lnTo>
                  <a:pt x="5119021" y="6858001"/>
                </a:lnTo>
                <a:lnTo>
                  <a:pt x="2297779" y="6858001"/>
                </a:lnTo>
                <a:lnTo>
                  <a:pt x="2264924" y="6845976"/>
                </a:lnTo>
                <a:cubicBezTo>
                  <a:pt x="933923" y="6283010"/>
                  <a:pt x="0" y="4965070"/>
                  <a:pt x="0" y="3429000"/>
                </a:cubicBezTo>
                <a:cubicBezTo>
                  <a:pt x="0" y="1892930"/>
                  <a:pt x="933923" y="574990"/>
                  <a:pt x="2264924" y="1202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8371726A-1E0A-434B-A802-4FCC15A82D01}"/>
              </a:ext>
            </a:extLst>
          </p:cNvPr>
          <p:cNvSpPr/>
          <p:nvPr userDrawn="1"/>
        </p:nvSpPr>
        <p:spPr>
          <a:xfrm>
            <a:off x="2674071" y="21211"/>
            <a:ext cx="6843859" cy="6843859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/>
          <a:p>
            <a:pPr lvl="0" indent="0" algn="ctr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sz="1600" noProof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1FEC2E97-8DAA-48A7-AC52-B4B5AD2C486E}"/>
              </a:ext>
            </a:extLst>
          </p:cNvPr>
          <p:cNvCxnSpPr/>
          <p:nvPr userDrawn="1"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002804-57E2-4379-9103-073F4D46F01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127248" y="1124712"/>
            <a:ext cx="5943600" cy="2596896"/>
          </a:xfrm>
        </p:spPr>
        <p:txBody>
          <a:bodyPr vert="horz" lIns="91440" tIns="45720" rIns="91440" bIns="45720" rtlCol="0" anchor="b" anchorCtr="1">
            <a:noAutofit/>
          </a:bodyPr>
          <a:lstStyle>
            <a:lvl1pPr algn="ctr">
              <a:defRPr lang="en-GB" sz="5400" b="0">
                <a:solidFill>
                  <a:schemeClr val="bg1"/>
                </a:solidFill>
                <a:latin typeface="+mj-lt"/>
              </a:defRPr>
            </a:lvl1pPr>
          </a:lstStyle>
          <a:p>
            <a:pPr lvl="0" algn="ctr" rtl="0">
              <a:lnSpc>
                <a:spcPct val="80000"/>
              </a:lnSpc>
            </a:pPr>
            <a:r>
              <a:rPr lang="ru-RU" noProof="0" dirty="0" smtClean="0"/>
              <a:t>Заголовок</a:t>
            </a:r>
            <a:endParaRPr lang="ru-RU" noProof="0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D109CAD-EBE3-4421-954D-A76C885B275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584448" y="4315968"/>
            <a:ext cx="5029200" cy="886968"/>
          </a:xfrm>
        </p:spPr>
        <p:txBody>
          <a:bodyPr vert="horz" lIns="91440" tIns="45720" rIns="91440" bIns="45720" rtlCol="0" anchor="t" anchorCtr="0">
            <a:noAutofit/>
          </a:bodyPr>
          <a:lstStyle>
            <a:lvl1pPr marL="0" indent="0" algn="ctr">
              <a:buNone/>
              <a:defRPr lang="en-GB" sz="1800" b="1" spc="3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228600" lvl="0" indent="-228600" algn="ctr" rtl="0"/>
            <a:r>
              <a:rPr lang="ru-RU" noProof="0" dirty="0" smtClean="0"/>
              <a:t>Подзаголовок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32482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520" y="246253"/>
            <a:ext cx="8094972" cy="173887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олилиния: Фигура 46">
            <a:extLst>
              <a:ext uri="{FF2B5EF4-FFF2-40B4-BE49-F238E27FC236}">
                <a16:creationId xmlns:a16="http://schemas.microsoft.com/office/drawing/2014/main" id="{B4B03F13-A59A-4526-9D17-27A3B8C63BCD}"/>
              </a:ext>
            </a:extLst>
          </p:cNvPr>
          <p:cNvSpPr/>
          <p:nvPr userDrawn="1"/>
        </p:nvSpPr>
        <p:spPr>
          <a:xfrm>
            <a:off x="-1" y="-16064"/>
            <a:ext cx="3981692" cy="2505614"/>
          </a:xfrm>
          <a:custGeom>
            <a:avLst/>
            <a:gdLst>
              <a:gd name="connsiteX0" fmla="*/ 0 w 3981692"/>
              <a:gd name="connsiteY0" fmla="*/ 0 h 2505614"/>
              <a:gd name="connsiteX1" fmla="*/ 3978183 w 3981692"/>
              <a:gd name="connsiteY1" fmla="*/ 0 h 2505614"/>
              <a:gd name="connsiteX2" fmla="*/ 3981692 w 3981692"/>
              <a:gd name="connsiteY2" fmla="*/ 54609 h 2505614"/>
              <a:gd name="connsiteX3" fmla="*/ 862315 w 3981692"/>
              <a:gd name="connsiteY3" fmla="*/ 2505614 h 2505614"/>
              <a:gd name="connsiteX4" fmla="*/ 233652 w 3981692"/>
              <a:gd name="connsiteY4" fmla="*/ 2455818 h 2505614"/>
              <a:gd name="connsiteX5" fmla="*/ 0 w 3981692"/>
              <a:gd name="connsiteY5" fmla="*/ 2408613 h 2505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981692" h="2505614">
                <a:moveTo>
                  <a:pt x="0" y="0"/>
                </a:moveTo>
                <a:lnTo>
                  <a:pt x="3978183" y="0"/>
                </a:lnTo>
                <a:lnTo>
                  <a:pt x="3981692" y="54609"/>
                </a:lnTo>
                <a:cubicBezTo>
                  <a:pt x="3981692" y="1408262"/>
                  <a:pt x="2585099" y="2505614"/>
                  <a:pt x="862315" y="2505614"/>
                </a:cubicBezTo>
                <a:cubicBezTo>
                  <a:pt x="646967" y="2505614"/>
                  <a:pt x="436716" y="2488468"/>
                  <a:pt x="233652" y="2455818"/>
                </a:cubicBezTo>
                <a:lnTo>
                  <a:pt x="0" y="240861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5" name="Полилиния: фигура 44">
            <a:extLst>
              <a:ext uri="{FF2B5EF4-FFF2-40B4-BE49-F238E27FC236}">
                <a16:creationId xmlns:a16="http://schemas.microsoft.com/office/drawing/2014/main" id="{5A1E45B6-C7EC-4687-B8D8-10D1DBC47018}"/>
              </a:ext>
            </a:extLst>
          </p:cNvPr>
          <p:cNvSpPr/>
          <p:nvPr userDrawn="1"/>
        </p:nvSpPr>
        <p:spPr>
          <a:xfrm>
            <a:off x="0" y="-16063"/>
            <a:ext cx="3795148" cy="2242063"/>
          </a:xfrm>
          <a:custGeom>
            <a:avLst/>
            <a:gdLst>
              <a:gd name="connsiteX0" fmla="*/ 0 w 3795148"/>
              <a:gd name="connsiteY0" fmla="*/ 0 h 2242063"/>
              <a:gd name="connsiteX1" fmla="*/ 3795148 w 3795148"/>
              <a:gd name="connsiteY1" fmla="*/ 0 h 2242063"/>
              <a:gd name="connsiteX2" fmla="*/ 3793988 w 3795148"/>
              <a:gd name="connsiteY2" fmla="*/ 18343 h 2242063"/>
              <a:gd name="connsiteX3" fmla="*/ 708660 w 3795148"/>
              <a:gd name="connsiteY3" fmla="*/ 2242063 h 2242063"/>
              <a:gd name="connsiteX4" fmla="*/ 83632 w 3795148"/>
              <a:gd name="connsiteY4" fmla="*/ 2191740 h 2242063"/>
              <a:gd name="connsiteX5" fmla="*/ 0 w 3795148"/>
              <a:gd name="connsiteY5" fmla="*/ 2174565 h 2242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95148" h="2242063">
                <a:moveTo>
                  <a:pt x="0" y="0"/>
                </a:moveTo>
                <a:lnTo>
                  <a:pt x="3795148" y="0"/>
                </a:lnTo>
                <a:lnTo>
                  <a:pt x="3793988" y="18343"/>
                </a:lnTo>
                <a:cubicBezTo>
                  <a:pt x="3635169" y="1267374"/>
                  <a:pt x="2314432" y="2242063"/>
                  <a:pt x="708660" y="2242063"/>
                </a:cubicBezTo>
                <a:cubicBezTo>
                  <a:pt x="494557" y="2242063"/>
                  <a:pt x="285522" y="2224735"/>
                  <a:pt x="83632" y="2191740"/>
                </a:cubicBezTo>
                <a:lnTo>
                  <a:pt x="0" y="2174565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lvl="0" indent="0" algn="ctr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sz="1600" noProof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8" name="Объект 2">
            <a:extLst>
              <a:ext uri="{FF2B5EF4-FFF2-40B4-BE49-F238E27FC236}">
                <a16:creationId xmlns:a16="http://schemas.microsoft.com/office/drawing/2014/main" id="{E8536E4F-F1FA-484F-8F59-EAADF8904D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2346039"/>
            <a:ext cx="10782283" cy="3830924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481001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типа содержимог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520" y="246253"/>
            <a:ext cx="8094972" cy="173887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олилиния: фигура 42">
            <a:extLst>
              <a:ext uri="{FF2B5EF4-FFF2-40B4-BE49-F238E27FC236}">
                <a16:creationId xmlns:a16="http://schemas.microsoft.com/office/drawing/2014/main" id="{4FC3C941-0608-44BE-A293-C20D8B8805D4}"/>
              </a:ext>
            </a:extLst>
          </p:cNvPr>
          <p:cNvSpPr/>
          <p:nvPr userDrawn="1"/>
        </p:nvSpPr>
        <p:spPr>
          <a:xfrm>
            <a:off x="0" y="-1"/>
            <a:ext cx="4587349" cy="2419039"/>
          </a:xfrm>
          <a:custGeom>
            <a:avLst/>
            <a:gdLst>
              <a:gd name="connsiteX0" fmla="*/ 0 w 4587349"/>
              <a:gd name="connsiteY0" fmla="*/ 0 h 2419039"/>
              <a:gd name="connsiteX1" fmla="*/ 4587349 w 4587349"/>
              <a:gd name="connsiteY1" fmla="*/ 0 h 2419039"/>
              <a:gd name="connsiteX2" fmla="*/ 4562933 w 4587349"/>
              <a:gd name="connsiteY2" fmla="*/ 72160 h 2419039"/>
              <a:gd name="connsiteX3" fmla="*/ 1203311 w 4587349"/>
              <a:gd name="connsiteY3" fmla="*/ 2419039 h 2419039"/>
              <a:gd name="connsiteX4" fmla="*/ 139724 w 4587349"/>
              <a:gd name="connsiteY4" fmla="*/ 2258240 h 2419039"/>
              <a:gd name="connsiteX5" fmla="*/ 0 w 4587349"/>
              <a:gd name="connsiteY5" fmla="*/ 2207100 h 24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7349" h="2419039">
                <a:moveTo>
                  <a:pt x="0" y="0"/>
                </a:moveTo>
                <a:lnTo>
                  <a:pt x="4587349" y="0"/>
                </a:lnTo>
                <a:lnTo>
                  <a:pt x="4562933" y="72160"/>
                </a:lnTo>
                <a:cubicBezTo>
                  <a:pt x="4061488" y="1441670"/>
                  <a:pt x="2746538" y="2419039"/>
                  <a:pt x="1203311" y="2419039"/>
                </a:cubicBezTo>
                <a:cubicBezTo>
                  <a:pt x="832937" y="2419039"/>
                  <a:pt x="475711" y="2362743"/>
                  <a:pt x="139724" y="2258240"/>
                </a:cubicBezTo>
                <a:lnTo>
                  <a:pt x="0" y="2207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A7107B1B-15F6-4743-8E90-18A0DC2B964E}"/>
              </a:ext>
            </a:extLst>
          </p:cNvPr>
          <p:cNvSpPr/>
          <p:nvPr userDrawn="1"/>
        </p:nvSpPr>
        <p:spPr>
          <a:xfrm>
            <a:off x="0" y="1"/>
            <a:ext cx="4341402" cy="2228445"/>
          </a:xfrm>
          <a:custGeom>
            <a:avLst/>
            <a:gdLst>
              <a:gd name="connsiteX0" fmla="*/ 0 w 4341402"/>
              <a:gd name="connsiteY0" fmla="*/ 0 h 2228445"/>
              <a:gd name="connsiteX1" fmla="*/ 4341402 w 4341402"/>
              <a:gd name="connsiteY1" fmla="*/ 0 h 2228445"/>
              <a:gd name="connsiteX2" fmla="*/ 4293306 w 4341402"/>
              <a:gd name="connsiteY2" fmla="*/ 133775 h 2228445"/>
              <a:gd name="connsiteX3" fmla="*/ 1300374 w 4341402"/>
              <a:gd name="connsiteY3" fmla="*/ 2224065 h 2228445"/>
              <a:gd name="connsiteX4" fmla="*/ 1124323 w 4341402"/>
              <a:gd name="connsiteY4" fmla="*/ 2228445 h 2228445"/>
              <a:gd name="connsiteX5" fmla="*/ 1124242 w 4341402"/>
              <a:gd name="connsiteY5" fmla="*/ 2228445 h 2228445"/>
              <a:gd name="connsiteX6" fmla="*/ 948190 w 4341402"/>
              <a:gd name="connsiteY6" fmla="*/ 2224065 h 2228445"/>
              <a:gd name="connsiteX7" fmla="*/ 106705 w 4341402"/>
              <a:gd name="connsiteY7" fmla="*/ 2077045 h 2228445"/>
              <a:gd name="connsiteX8" fmla="*/ 0 w 4341402"/>
              <a:gd name="connsiteY8" fmla="*/ 2041514 h 22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1402" h="2228445">
                <a:moveTo>
                  <a:pt x="0" y="0"/>
                </a:moveTo>
                <a:lnTo>
                  <a:pt x="4341402" y="0"/>
                </a:lnTo>
                <a:lnTo>
                  <a:pt x="4293306" y="133775"/>
                </a:lnTo>
                <a:cubicBezTo>
                  <a:pt x="3804175" y="1311915"/>
                  <a:pt x="2656408" y="2156418"/>
                  <a:pt x="1300374" y="2224065"/>
                </a:cubicBezTo>
                <a:lnTo>
                  <a:pt x="1124323" y="2228445"/>
                </a:lnTo>
                <a:lnTo>
                  <a:pt x="1124242" y="2228445"/>
                </a:lnTo>
                <a:lnTo>
                  <a:pt x="948190" y="2224065"/>
                </a:lnTo>
                <a:cubicBezTo>
                  <a:pt x="656570" y="2209517"/>
                  <a:pt x="374582" y="2159041"/>
                  <a:pt x="106705" y="2077045"/>
                </a:cubicBezTo>
                <a:lnTo>
                  <a:pt x="0" y="2041514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lvl="0" indent="0" algn="ctr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sz="1600" noProof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0" name="Объект 2">
            <a:extLst>
              <a:ext uri="{FF2B5EF4-FFF2-40B4-BE49-F238E27FC236}">
                <a16:creationId xmlns:a16="http://schemas.microsoft.com/office/drawing/2014/main" id="{2CACE3D1-F863-4422-B475-730B2AEA71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437325"/>
            <a:ext cx="5181600" cy="3739638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8" name="Объект 3">
            <a:extLst>
              <a:ext uri="{FF2B5EF4-FFF2-40B4-BE49-F238E27FC236}">
                <a16:creationId xmlns:a16="http://schemas.microsoft.com/office/drawing/2014/main" id="{C6DDB857-67CE-4444-B436-F7A2F6E061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38886" y="2404377"/>
            <a:ext cx="5181600" cy="3772586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96429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A53B37E2-51CB-4B16-865A-4404D1562370}"/>
              </a:ext>
            </a:extLst>
          </p:cNvPr>
          <p:cNvSpPr/>
          <p:nvPr/>
        </p:nvSpPr>
        <p:spPr>
          <a:xfrm>
            <a:off x="5323076" y="997893"/>
            <a:ext cx="6868924" cy="5860108"/>
          </a:xfrm>
          <a:custGeom>
            <a:avLst/>
            <a:gdLst>
              <a:gd name="connsiteX0" fmla="*/ 3874977 w 6868924"/>
              <a:gd name="connsiteY0" fmla="*/ 0 h 5860108"/>
              <a:gd name="connsiteX1" fmla="*/ 6865098 w 6868924"/>
              <a:gd name="connsiteY1" fmla="*/ 1410132 h 5860108"/>
              <a:gd name="connsiteX2" fmla="*/ 6868924 w 6868924"/>
              <a:gd name="connsiteY2" fmla="*/ 1415249 h 5860108"/>
              <a:gd name="connsiteX3" fmla="*/ 6868924 w 6868924"/>
              <a:gd name="connsiteY3" fmla="*/ 5860108 h 5860108"/>
              <a:gd name="connsiteX4" fmla="*/ 551579 w 6868924"/>
              <a:gd name="connsiteY4" fmla="*/ 5860108 h 5860108"/>
              <a:gd name="connsiteX5" fmla="*/ 467689 w 6868924"/>
              <a:gd name="connsiteY5" fmla="*/ 5722022 h 5860108"/>
              <a:gd name="connsiteX6" fmla="*/ 0 w 6868924"/>
              <a:gd name="connsiteY6" fmla="*/ 3874977 h 5860108"/>
              <a:gd name="connsiteX7" fmla="*/ 3874977 w 6868924"/>
              <a:gd name="connsiteY7" fmla="*/ 0 h 58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5860108">
                <a:moveTo>
                  <a:pt x="3874977" y="0"/>
                </a:moveTo>
                <a:cubicBezTo>
                  <a:pt x="5078778" y="0"/>
                  <a:pt x="6154370" y="548929"/>
                  <a:pt x="6865098" y="1410132"/>
                </a:cubicBezTo>
                <a:lnTo>
                  <a:pt x="6868924" y="1415249"/>
                </a:lnTo>
                <a:lnTo>
                  <a:pt x="6868924" y="5860108"/>
                </a:lnTo>
                <a:lnTo>
                  <a:pt x="551579" y="5860108"/>
                </a:lnTo>
                <a:lnTo>
                  <a:pt x="467689" y="5722022"/>
                </a:lnTo>
                <a:cubicBezTo>
                  <a:pt x="169423" y="5172963"/>
                  <a:pt x="0" y="4543756"/>
                  <a:pt x="0" y="3874977"/>
                </a:cubicBezTo>
                <a:cubicBezTo>
                  <a:pt x="0" y="1734886"/>
                  <a:pt x="1734886" y="0"/>
                  <a:pt x="387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19" name="Рисунок 18">
            <a:extLst>
              <a:ext uri="{FF2B5EF4-FFF2-40B4-BE49-F238E27FC236}">
                <a16:creationId xmlns:a16="http://schemas.microsoft.com/office/drawing/2014/main" id="{4EAA5535-A3DD-490B-B233-9C9B84EECD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576326" y="1251145"/>
            <a:ext cx="6615674" cy="5596389"/>
          </a:xfrm>
          <a:custGeom>
            <a:avLst/>
            <a:gdLst>
              <a:gd name="connsiteX0" fmla="*/ 3621727 w 6615674"/>
              <a:gd name="connsiteY0" fmla="*/ 0 h 5596389"/>
              <a:gd name="connsiteX1" fmla="*/ 6416428 w 6615674"/>
              <a:gd name="connsiteY1" fmla="*/ 1317972 h 5596389"/>
              <a:gd name="connsiteX2" fmla="*/ 6615674 w 6615674"/>
              <a:gd name="connsiteY2" fmla="*/ 1584421 h 5596389"/>
              <a:gd name="connsiteX3" fmla="*/ 6615674 w 6615674"/>
              <a:gd name="connsiteY3" fmla="*/ 5596389 h 5596389"/>
              <a:gd name="connsiteX4" fmla="*/ 587989 w 6615674"/>
              <a:gd name="connsiteY4" fmla="*/ 5596389 h 5596389"/>
              <a:gd name="connsiteX5" fmla="*/ 437123 w 6615674"/>
              <a:gd name="connsiteY5" fmla="*/ 5348058 h 5596389"/>
              <a:gd name="connsiteX6" fmla="*/ 0 w 6615674"/>
              <a:gd name="connsiteY6" fmla="*/ 3621727 h 5596389"/>
              <a:gd name="connsiteX7" fmla="*/ 3621727 w 6615674"/>
              <a:gd name="connsiteY7" fmla="*/ 0 h 5596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5674" h="5596389">
                <a:moveTo>
                  <a:pt x="3621727" y="0"/>
                </a:moveTo>
                <a:cubicBezTo>
                  <a:pt x="4746854" y="0"/>
                  <a:pt x="5752150" y="513054"/>
                  <a:pt x="6416428" y="1317972"/>
                </a:cubicBezTo>
                <a:lnTo>
                  <a:pt x="6615674" y="1584421"/>
                </a:lnTo>
                <a:lnTo>
                  <a:pt x="6615674" y="5596389"/>
                </a:lnTo>
                <a:lnTo>
                  <a:pt x="587989" y="5596389"/>
                </a:lnTo>
                <a:lnTo>
                  <a:pt x="437123" y="5348058"/>
                </a:lnTo>
                <a:cubicBezTo>
                  <a:pt x="158350" y="4834883"/>
                  <a:pt x="0" y="4246798"/>
                  <a:pt x="0" y="3621727"/>
                </a:cubicBezTo>
                <a:cubicBezTo>
                  <a:pt x="0" y="1621502"/>
                  <a:pt x="1621502" y="0"/>
                  <a:pt x="3621727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274320" tIns="640080" rIns="91440" bIns="45720" rtlCol="0" anchor="ctr" anchorCtr="1">
            <a:noAutofit/>
          </a:bodyPr>
          <a:lstStyle>
            <a:lvl1pPr>
              <a:defRPr lang="en-US" sz="1600">
                <a:solidFill>
                  <a:schemeClr val="bg1"/>
                </a:solidFill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smtClean="0"/>
              <a:t>Вставка рисунка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" y="504419"/>
            <a:ext cx="5144927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17" name="Текст 3">
            <a:extLst>
              <a:ext uri="{FF2B5EF4-FFF2-40B4-BE49-F238E27FC236}">
                <a16:creationId xmlns:a16="http://schemas.microsoft.com/office/drawing/2014/main" id="{F108634F-AB43-4931-97E0-C7125C9FD3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0080" y="2489548"/>
            <a:ext cx="4131946" cy="3379439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3777783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5520" y="246253"/>
            <a:ext cx="8094972" cy="1738877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Полилиния: фигура 42">
            <a:extLst>
              <a:ext uri="{FF2B5EF4-FFF2-40B4-BE49-F238E27FC236}">
                <a16:creationId xmlns:a16="http://schemas.microsoft.com/office/drawing/2014/main" id="{4FC3C941-0608-44BE-A293-C20D8B8805D4}"/>
              </a:ext>
            </a:extLst>
          </p:cNvPr>
          <p:cNvSpPr/>
          <p:nvPr userDrawn="1"/>
        </p:nvSpPr>
        <p:spPr>
          <a:xfrm>
            <a:off x="0" y="-1"/>
            <a:ext cx="4587349" cy="2419039"/>
          </a:xfrm>
          <a:custGeom>
            <a:avLst/>
            <a:gdLst>
              <a:gd name="connsiteX0" fmla="*/ 0 w 4587349"/>
              <a:gd name="connsiteY0" fmla="*/ 0 h 2419039"/>
              <a:gd name="connsiteX1" fmla="*/ 4587349 w 4587349"/>
              <a:gd name="connsiteY1" fmla="*/ 0 h 2419039"/>
              <a:gd name="connsiteX2" fmla="*/ 4562933 w 4587349"/>
              <a:gd name="connsiteY2" fmla="*/ 72160 h 2419039"/>
              <a:gd name="connsiteX3" fmla="*/ 1203311 w 4587349"/>
              <a:gd name="connsiteY3" fmla="*/ 2419039 h 2419039"/>
              <a:gd name="connsiteX4" fmla="*/ 139724 w 4587349"/>
              <a:gd name="connsiteY4" fmla="*/ 2258240 h 2419039"/>
              <a:gd name="connsiteX5" fmla="*/ 0 w 4587349"/>
              <a:gd name="connsiteY5" fmla="*/ 2207100 h 241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587349" h="2419039">
                <a:moveTo>
                  <a:pt x="0" y="0"/>
                </a:moveTo>
                <a:lnTo>
                  <a:pt x="4587349" y="0"/>
                </a:lnTo>
                <a:lnTo>
                  <a:pt x="4562933" y="72160"/>
                </a:lnTo>
                <a:cubicBezTo>
                  <a:pt x="4061488" y="1441670"/>
                  <a:pt x="2746538" y="2419039"/>
                  <a:pt x="1203311" y="2419039"/>
                </a:cubicBezTo>
                <a:cubicBezTo>
                  <a:pt x="832937" y="2419039"/>
                  <a:pt x="475711" y="2362743"/>
                  <a:pt x="139724" y="2258240"/>
                </a:cubicBezTo>
                <a:lnTo>
                  <a:pt x="0" y="22071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1" name="Полилиния: Фигура 40">
            <a:extLst>
              <a:ext uri="{FF2B5EF4-FFF2-40B4-BE49-F238E27FC236}">
                <a16:creationId xmlns:a16="http://schemas.microsoft.com/office/drawing/2014/main" id="{A7107B1B-15F6-4743-8E90-18A0DC2B964E}"/>
              </a:ext>
            </a:extLst>
          </p:cNvPr>
          <p:cNvSpPr/>
          <p:nvPr userDrawn="1"/>
        </p:nvSpPr>
        <p:spPr>
          <a:xfrm>
            <a:off x="0" y="1"/>
            <a:ext cx="4341402" cy="2228445"/>
          </a:xfrm>
          <a:custGeom>
            <a:avLst/>
            <a:gdLst>
              <a:gd name="connsiteX0" fmla="*/ 0 w 4341402"/>
              <a:gd name="connsiteY0" fmla="*/ 0 h 2228445"/>
              <a:gd name="connsiteX1" fmla="*/ 4341402 w 4341402"/>
              <a:gd name="connsiteY1" fmla="*/ 0 h 2228445"/>
              <a:gd name="connsiteX2" fmla="*/ 4293306 w 4341402"/>
              <a:gd name="connsiteY2" fmla="*/ 133775 h 2228445"/>
              <a:gd name="connsiteX3" fmla="*/ 1300374 w 4341402"/>
              <a:gd name="connsiteY3" fmla="*/ 2224065 h 2228445"/>
              <a:gd name="connsiteX4" fmla="*/ 1124323 w 4341402"/>
              <a:gd name="connsiteY4" fmla="*/ 2228445 h 2228445"/>
              <a:gd name="connsiteX5" fmla="*/ 1124242 w 4341402"/>
              <a:gd name="connsiteY5" fmla="*/ 2228445 h 2228445"/>
              <a:gd name="connsiteX6" fmla="*/ 948190 w 4341402"/>
              <a:gd name="connsiteY6" fmla="*/ 2224065 h 2228445"/>
              <a:gd name="connsiteX7" fmla="*/ 106705 w 4341402"/>
              <a:gd name="connsiteY7" fmla="*/ 2077045 h 2228445"/>
              <a:gd name="connsiteX8" fmla="*/ 0 w 4341402"/>
              <a:gd name="connsiteY8" fmla="*/ 2041514 h 22284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41402" h="2228445">
                <a:moveTo>
                  <a:pt x="0" y="0"/>
                </a:moveTo>
                <a:lnTo>
                  <a:pt x="4341402" y="0"/>
                </a:lnTo>
                <a:lnTo>
                  <a:pt x="4293306" y="133775"/>
                </a:lnTo>
                <a:cubicBezTo>
                  <a:pt x="3804175" y="1311915"/>
                  <a:pt x="2656408" y="2156418"/>
                  <a:pt x="1300374" y="2224065"/>
                </a:cubicBezTo>
                <a:lnTo>
                  <a:pt x="1124323" y="2228445"/>
                </a:lnTo>
                <a:lnTo>
                  <a:pt x="1124242" y="2228445"/>
                </a:lnTo>
                <a:lnTo>
                  <a:pt x="948190" y="2224065"/>
                </a:lnTo>
                <a:cubicBezTo>
                  <a:pt x="656570" y="2209517"/>
                  <a:pt x="374582" y="2159041"/>
                  <a:pt x="106705" y="2077045"/>
                </a:cubicBezTo>
                <a:lnTo>
                  <a:pt x="0" y="2041514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1" forceAA="0" compatLnSpc="1">
            <a:prstTxWarp prst="textNoShape">
              <a:avLst/>
            </a:prstTxWarp>
            <a:noAutofit/>
          </a:bodyPr>
          <a:lstStyle/>
          <a:p>
            <a:pPr lvl="0" indent="0" algn="ctr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sz="1600" noProof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BF7D2858-2046-4CAD-A3EE-D0A4D0F2C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123331"/>
            <a:ext cx="5157787" cy="62665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5" name="Объект 3">
            <a:extLst>
              <a:ext uri="{FF2B5EF4-FFF2-40B4-BE49-F238E27FC236}">
                <a16:creationId xmlns:a16="http://schemas.microsoft.com/office/drawing/2014/main" id="{2A9DBBF8-4A18-4CB1-A8AC-30C9B53080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839199"/>
            <a:ext cx="5157787" cy="3350464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36" name="Текст 4">
            <a:extLst>
              <a:ext uri="{FF2B5EF4-FFF2-40B4-BE49-F238E27FC236}">
                <a16:creationId xmlns:a16="http://schemas.microsoft.com/office/drawing/2014/main" id="{D3E81B2D-A79D-4DC3-B7DF-1E1E0F58E4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37304" y="2123331"/>
            <a:ext cx="5183188" cy="626652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37" name="Объект 5">
            <a:extLst>
              <a:ext uri="{FF2B5EF4-FFF2-40B4-BE49-F238E27FC236}">
                <a16:creationId xmlns:a16="http://schemas.microsoft.com/office/drawing/2014/main" id="{8C0B65ED-88D9-4E01-AD11-24590E2C7EF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37304" y="2839199"/>
            <a:ext cx="5183188" cy="3350464"/>
          </a:xfrm>
        </p:spPr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61436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7" name="Полилиния: фигура 26">
            <a:extLst>
              <a:ext uri="{FF2B5EF4-FFF2-40B4-BE49-F238E27FC236}">
                <a16:creationId xmlns:a16="http://schemas.microsoft.com/office/drawing/2014/main" id="{A53B37E2-51CB-4B16-865A-4404D1562370}"/>
              </a:ext>
            </a:extLst>
          </p:cNvPr>
          <p:cNvSpPr/>
          <p:nvPr/>
        </p:nvSpPr>
        <p:spPr>
          <a:xfrm>
            <a:off x="5323076" y="997893"/>
            <a:ext cx="6868924" cy="5860108"/>
          </a:xfrm>
          <a:custGeom>
            <a:avLst/>
            <a:gdLst>
              <a:gd name="connsiteX0" fmla="*/ 3874977 w 6868924"/>
              <a:gd name="connsiteY0" fmla="*/ 0 h 5860108"/>
              <a:gd name="connsiteX1" fmla="*/ 6865098 w 6868924"/>
              <a:gd name="connsiteY1" fmla="*/ 1410132 h 5860108"/>
              <a:gd name="connsiteX2" fmla="*/ 6868924 w 6868924"/>
              <a:gd name="connsiteY2" fmla="*/ 1415249 h 5860108"/>
              <a:gd name="connsiteX3" fmla="*/ 6868924 w 6868924"/>
              <a:gd name="connsiteY3" fmla="*/ 5860108 h 5860108"/>
              <a:gd name="connsiteX4" fmla="*/ 551579 w 6868924"/>
              <a:gd name="connsiteY4" fmla="*/ 5860108 h 5860108"/>
              <a:gd name="connsiteX5" fmla="*/ 467689 w 6868924"/>
              <a:gd name="connsiteY5" fmla="*/ 5722022 h 5860108"/>
              <a:gd name="connsiteX6" fmla="*/ 0 w 6868924"/>
              <a:gd name="connsiteY6" fmla="*/ 3874977 h 5860108"/>
              <a:gd name="connsiteX7" fmla="*/ 3874977 w 6868924"/>
              <a:gd name="connsiteY7" fmla="*/ 0 h 58601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5860108">
                <a:moveTo>
                  <a:pt x="3874977" y="0"/>
                </a:moveTo>
                <a:cubicBezTo>
                  <a:pt x="5078778" y="0"/>
                  <a:pt x="6154370" y="548929"/>
                  <a:pt x="6865098" y="1410132"/>
                </a:cubicBezTo>
                <a:lnTo>
                  <a:pt x="6868924" y="1415249"/>
                </a:lnTo>
                <a:lnTo>
                  <a:pt x="6868924" y="5860108"/>
                </a:lnTo>
                <a:lnTo>
                  <a:pt x="551579" y="5860108"/>
                </a:lnTo>
                <a:lnTo>
                  <a:pt x="467689" y="5722022"/>
                </a:lnTo>
                <a:cubicBezTo>
                  <a:pt x="169423" y="5172963"/>
                  <a:pt x="0" y="4543756"/>
                  <a:pt x="0" y="3874977"/>
                </a:cubicBezTo>
                <a:cubicBezTo>
                  <a:pt x="0" y="1734886"/>
                  <a:pt x="1734886" y="0"/>
                  <a:pt x="387497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29" name="Рисунок 28">
            <a:extLst>
              <a:ext uri="{FF2B5EF4-FFF2-40B4-BE49-F238E27FC236}">
                <a16:creationId xmlns:a16="http://schemas.microsoft.com/office/drawing/2014/main" id="{9BB6343A-FD10-4841-94C8-487A8E7E71C7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5576326" y="1251144"/>
            <a:ext cx="6615674" cy="5625145"/>
          </a:xfrm>
          <a:custGeom>
            <a:avLst/>
            <a:gdLst>
              <a:gd name="connsiteX0" fmla="*/ 3621727 w 6615674"/>
              <a:gd name="connsiteY0" fmla="*/ 0 h 5625145"/>
              <a:gd name="connsiteX1" fmla="*/ 6416428 w 6615674"/>
              <a:gd name="connsiteY1" fmla="*/ 1317972 h 5625145"/>
              <a:gd name="connsiteX2" fmla="*/ 6615674 w 6615674"/>
              <a:gd name="connsiteY2" fmla="*/ 1584421 h 5625145"/>
              <a:gd name="connsiteX3" fmla="*/ 6615674 w 6615674"/>
              <a:gd name="connsiteY3" fmla="*/ 5625145 h 5625145"/>
              <a:gd name="connsiteX4" fmla="*/ 605458 w 6615674"/>
              <a:gd name="connsiteY4" fmla="*/ 5625145 h 5625145"/>
              <a:gd name="connsiteX5" fmla="*/ 437123 w 6615674"/>
              <a:gd name="connsiteY5" fmla="*/ 5348058 h 5625145"/>
              <a:gd name="connsiteX6" fmla="*/ 0 w 6615674"/>
              <a:gd name="connsiteY6" fmla="*/ 3621727 h 5625145"/>
              <a:gd name="connsiteX7" fmla="*/ 3621727 w 6615674"/>
              <a:gd name="connsiteY7" fmla="*/ 0 h 56251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15674" h="5625145">
                <a:moveTo>
                  <a:pt x="3621727" y="0"/>
                </a:moveTo>
                <a:cubicBezTo>
                  <a:pt x="4746854" y="0"/>
                  <a:pt x="5752150" y="513054"/>
                  <a:pt x="6416428" y="1317972"/>
                </a:cubicBezTo>
                <a:lnTo>
                  <a:pt x="6615674" y="1584421"/>
                </a:lnTo>
                <a:lnTo>
                  <a:pt x="6615674" y="5625145"/>
                </a:lnTo>
                <a:lnTo>
                  <a:pt x="605458" y="5625145"/>
                </a:lnTo>
                <a:lnTo>
                  <a:pt x="437123" y="5348058"/>
                </a:lnTo>
                <a:cubicBezTo>
                  <a:pt x="158350" y="4834883"/>
                  <a:pt x="0" y="4246798"/>
                  <a:pt x="0" y="3621727"/>
                </a:cubicBezTo>
                <a:cubicBezTo>
                  <a:pt x="0" y="1621502"/>
                  <a:pt x="1621502" y="0"/>
                  <a:pt x="3621727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274320" tIns="64008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0079" y="504419"/>
            <a:ext cx="5144927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0080" y="2526124"/>
            <a:ext cx="3801966" cy="3653188"/>
          </a:xfrm>
        </p:spPr>
        <p:txBody>
          <a:bodyPr vert="horz" lIns="0" tIns="0" rIns="0" bIns="0" rtlCol="0">
            <a:noAutofit/>
          </a:bodyPr>
          <a:lstStyle>
            <a:lvl1pPr marL="0" indent="0"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buNone/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 rtl="0">
              <a:spcBef>
                <a:spcPts val="1200"/>
              </a:spcBef>
              <a:spcAft>
                <a:spcPts val="1200"/>
              </a:spcAft>
            </a:pPr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352701851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1" name="Полилиния: фигура 20">
            <a:extLst>
              <a:ext uri="{FF2B5EF4-FFF2-40B4-BE49-F238E27FC236}">
                <a16:creationId xmlns:a16="http://schemas.microsoft.com/office/drawing/2014/main" id="{76ABD40F-74C4-48BF-BEBE-FD456D424166}"/>
              </a:ext>
            </a:extLst>
          </p:cNvPr>
          <p:cNvSpPr/>
          <p:nvPr userDrawn="1"/>
        </p:nvSpPr>
        <p:spPr>
          <a:xfrm>
            <a:off x="4846320" y="0"/>
            <a:ext cx="7345680" cy="6907322"/>
          </a:xfrm>
          <a:custGeom>
            <a:avLst/>
            <a:gdLst>
              <a:gd name="connsiteX0" fmla="*/ 3543489 w 7345680"/>
              <a:gd name="connsiteY0" fmla="*/ 0 h 6907322"/>
              <a:gd name="connsiteX1" fmla="*/ 5432871 w 7345680"/>
              <a:gd name="connsiteY1" fmla="*/ 0 h 6907322"/>
              <a:gd name="connsiteX2" fmla="*/ 5609846 w 7345680"/>
              <a:gd name="connsiteY2" fmla="*/ 40446 h 6907322"/>
              <a:gd name="connsiteX3" fmla="*/ 7343079 w 7345680"/>
              <a:gd name="connsiteY3" fmla="*/ 915371 h 6907322"/>
              <a:gd name="connsiteX4" fmla="*/ 7345680 w 7345680"/>
              <a:gd name="connsiteY4" fmla="*/ 917602 h 6907322"/>
              <a:gd name="connsiteX5" fmla="*/ 7345680 w 7345680"/>
              <a:gd name="connsiteY5" fmla="*/ 6907322 h 6907322"/>
              <a:gd name="connsiteX6" fmla="*/ 822371 w 7345680"/>
              <a:gd name="connsiteY6" fmla="*/ 6907322 h 6907322"/>
              <a:gd name="connsiteX7" fmla="*/ 766511 w 7345680"/>
              <a:gd name="connsiteY7" fmla="*/ 6829539 h 6907322"/>
              <a:gd name="connsiteX8" fmla="*/ 0 w 7345680"/>
              <a:gd name="connsiteY8" fmla="*/ 4344739 h 6907322"/>
              <a:gd name="connsiteX9" fmla="*/ 3366514 w 7345680"/>
              <a:gd name="connsiteY9" fmla="*/ 40446 h 69073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345680" h="6907322">
                <a:moveTo>
                  <a:pt x="3543489" y="0"/>
                </a:moveTo>
                <a:lnTo>
                  <a:pt x="5432871" y="0"/>
                </a:lnTo>
                <a:lnTo>
                  <a:pt x="5609846" y="40446"/>
                </a:lnTo>
                <a:cubicBezTo>
                  <a:pt x="6255171" y="204854"/>
                  <a:pt x="6844336" y="507805"/>
                  <a:pt x="7343079" y="915371"/>
                </a:cubicBezTo>
                <a:lnTo>
                  <a:pt x="7345680" y="917602"/>
                </a:lnTo>
                <a:lnTo>
                  <a:pt x="7345680" y="6907322"/>
                </a:lnTo>
                <a:lnTo>
                  <a:pt x="822371" y="6907322"/>
                </a:lnTo>
                <a:lnTo>
                  <a:pt x="766511" y="6829539"/>
                </a:lnTo>
                <a:cubicBezTo>
                  <a:pt x="282576" y="6120238"/>
                  <a:pt x="0" y="5265165"/>
                  <a:pt x="0" y="4344739"/>
                </a:cubicBezTo>
                <a:cubicBezTo>
                  <a:pt x="0" y="2273781"/>
                  <a:pt x="1430540" y="533670"/>
                  <a:pt x="3366514" y="4044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9788" y="504419"/>
            <a:ext cx="4006532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ru-RU" noProof="0" dirty="0" smtClean="0"/>
              <a:t>СТИЛЬ ОБРАЗЦА ЗАГОЛОВКА</a:t>
            </a:r>
            <a:endParaRPr lang="ru-RU" noProof="0" dirty="0"/>
          </a:p>
        </p:txBody>
      </p:sp>
      <p:sp>
        <p:nvSpPr>
          <p:cNvPr id="18" name="Полилиния: фигура 17">
            <a:extLst>
              <a:ext uri="{FF2B5EF4-FFF2-40B4-BE49-F238E27FC236}">
                <a16:creationId xmlns:a16="http://schemas.microsoft.com/office/drawing/2014/main" id="{298BAA80-2B02-4FB1-AE39-6D8426AB4FB7}"/>
              </a:ext>
            </a:extLst>
          </p:cNvPr>
          <p:cNvSpPr/>
          <p:nvPr userDrawn="1"/>
        </p:nvSpPr>
        <p:spPr>
          <a:xfrm>
            <a:off x="5323076" y="314025"/>
            <a:ext cx="6868924" cy="6593297"/>
          </a:xfrm>
          <a:custGeom>
            <a:avLst/>
            <a:gdLst>
              <a:gd name="connsiteX0" fmla="*/ 4079984 w 6868924"/>
              <a:gd name="connsiteY0" fmla="*/ 0 h 6593297"/>
              <a:gd name="connsiteX1" fmla="*/ 6675233 w 6868924"/>
              <a:gd name="connsiteY1" fmla="*/ 931670 h 6593297"/>
              <a:gd name="connsiteX2" fmla="*/ 6868924 w 6868924"/>
              <a:gd name="connsiteY2" fmla="*/ 1107709 h 6593297"/>
              <a:gd name="connsiteX3" fmla="*/ 6868924 w 6868924"/>
              <a:gd name="connsiteY3" fmla="*/ 6593297 h 6593297"/>
              <a:gd name="connsiteX4" fmla="*/ 867282 w 6868924"/>
              <a:gd name="connsiteY4" fmla="*/ 6593297 h 6593297"/>
              <a:gd name="connsiteX5" fmla="*/ 810549 w 6868924"/>
              <a:gd name="connsiteY5" fmla="*/ 6521104 h 6593297"/>
              <a:gd name="connsiteX6" fmla="*/ 0 w 6868924"/>
              <a:gd name="connsiteY6" fmla="*/ 4079984 h 6593297"/>
              <a:gd name="connsiteX7" fmla="*/ 4079984 w 6868924"/>
              <a:gd name="connsiteY7" fmla="*/ 0 h 65932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8924" h="6593297">
                <a:moveTo>
                  <a:pt x="4079984" y="0"/>
                </a:moveTo>
                <a:cubicBezTo>
                  <a:pt x="5065808" y="0"/>
                  <a:pt x="5969971" y="349636"/>
                  <a:pt x="6675233" y="931670"/>
                </a:cubicBezTo>
                <a:lnTo>
                  <a:pt x="6868924" y="1107709"/>
                </a:lnTo>
                <a:lnTo>
                  <a:pt x="6868924" y="6593297"/>
                </a:lnTo>
                <a:lnTo>
                  <a:pt x="867282" y="6593297"/>
                </a:lnTo>
                <a:lnTo>
                  <a:pt x="810549" y="6521104"/>
                </a:lnTo>
                <a:cubicBezTo>
                  <a:pt x="301472" y="5840388"/>
                  <a:pt x="0" y="4995393"/>
                  <a:pt x="0" y="4079984"/>
                </a:cubicBezTo>
                <a:cubicBezTo>
                  <a:pt x="0" y="1826671"/>
                  <a:pt x="1826671" y="0"/>
                  <a:pt x="4079984" y="0"/>
                </a:cubicBez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274320" tIns="640080" rIns="91440" bIns="45720" rtlCol="0" anchor="t" anchorCtr="1">
            <a:noAutofit/>
          </a:bodyPr>
          <a:lstStyle/>
          <a:p>
            <a:pPr lvl="0" indent="0" algn="ctr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endParaRPr lang="ru-RU" sz="1600" noProof="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22" name="Объект 2">
            <a:extLst>
              <a:ext uri="{FF2B5EF4-FFF2-40B4-BE49-F238E27FC236}">
                <a16:creationId xmlns:a16="http://schemas.microsoft.com/office/drawing/2014/main" id="{B7859439-9F65-4FE4-AFB1-B035294531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5592" y="1480710"/>
            <a:ext cx="5144928" cy="4698602"/>
          </a:xfrm>
        </p:spPr>
        <p:txBody>
          <a:bodyPr rtlCol="0" anchor="t">
            <a:normAutofit/>
          </a:bodyPr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600">
                <a:solidFill>
                  <a:schemeClr val="bg1"/>
                </a:solidFill>
              </a:defRPr>
            </a:lvl4pPr>
            <a:lvl5pPr>
              <a:defRPr sz="1600">
                <a:solidFill>
                  <a:schemeClr val="bg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23" name="Текст 3">
            <a:extLst>
              <a:ext uri="{FF2B5EF4-FFF2-40B4-BE49-F238E27FC236}">
                <a16:creationId xmlns:a16="http://schemas.microsoft.com/office/drawing/2014/main" id="{02002298-DFBB-481C-BB65-B2B03B0D82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16493249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88716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50027EDB-1D1D-4165-80FC-FDCCD04FF30D}"/>
              </a:ext>
            </a:extLst>
          </p:cNvPr>
          <p:cNvSpPr/>
          <p:nvPr userDrawn="1"/>
        </p:nvSpPr>
        <p:spPr>
          <a:xfrm>
            <a:off x="-1" y="1"/>
            <a:ext cx="4779964" cy="6413064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5588DAC9-9605-47F7-AA27-84E30747CFFD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0" tIns="1097280" rIns="91440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5796" y="504419"/>
            <a:ext cx="6404696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8" name="Текст 18">
            <a:extLst>
              <a:ext uri="{FF2B5EF4-FFF2-40B4-BE49-F238E27FC236}">
                <a16:creationId xmlns:a16="http://schemas.microsoft.com/office/drawing/2014/main" id="{80494784-E07F-4E9E-941E-43AEB2F5F2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15796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 rtl="0">
              <a:spcBef>
                <a:spcPts val="1200"/>
              </a:spcBef>
              <a:spcAft>
                <a:spcPts val="1200"/>
              </a:spcAft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9" name="Текст 18">
            <a:extLst>
              <a:ext uri="{FF2B5EF4-FFF2-40B4-BE49-F238E27FC236}">
                <a16:creationId xmlns:a16="http://schemas.microsoft.com/office/drawing/2014/main" id="{39D8D742-FDDB-4DD7-B481-22264BEA45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02972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 rtl="0">
              <a:spcBef>
                <a:spcPts val="1200"/>
              </a:spcBef>
              <a:spcAft>
                <a:spcPts val="1200"/>
              </a:spcAft>
            </a:pPr>
            <a:r>
              <a:rPr lang="ru-RU" noProof="0" smtClean="0"/>
              <a:t>Образец текста</a:t>
            </a:r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59FC3108-6645-447A-94B4-5B886047C764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37641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Изображение и два объект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8AA00B8F-30F3-4771-B340-04E5180F24CB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20208B4A-3F77-46D6-894B-E1FDAD5EF77C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2" name="Прямоугольник 21">
              <a:extLst>
                <a:ext uri="{FF2B5EF4-FFF2-40B4-BE49-F238E27FC236}">
                  <a16:creationId xmlns:a16="http://schemas.microsoft.com/office/drawing/2014/main" id="{9049B3A7-D7B3-4DED-82EF-7949C06DB4B2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6" name="Прямоугольник 25">
              <a:extLst>
                <a:ext uri="{FF2B5EF4-FFF2-40B4-BE49-F238E27FC236}">
                  <a16:creationId xmlns:a16="http://schemas.microsoft.com/office/drawing/2014/main" id="{97420EFC-AB3B-4D30-9B82-F93818D68456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27" name="Прямоугольник 26">
              <a:extLst>
                <a:ext uri="{FF2B5EF4-FFF2-40B4-BE49-F238E27FC236}">
                  <a16:creationId xmlns:a16="http://schemas.microsoft.com/office/drawing/2014/main" id="{2E1AA950-E9D5-45D2-8DDB-2561BFC6C290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9C364EA4-EB4C-4EBE-80D3-A6661DD396D5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DF822B4B-4ECC-46E0-98C4-8752755855BC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32B596D7-82DB-44A2-9A85-2074FFBDDA1F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5469995F-A28F-40A2-AB9B-09ACC9FB0598}"/>
              </a:ext>
            </a:extLst>
          </p:cNvPr>
          <p:cNvSpPr/>
          <p:nvPr userDrawn="1"/>
        </p:nvSpPr>
        <p:spPr>
          <a:xfrm flipV="1">
            <a:off x="0" y="0"/>
            <a:ext cx="12192000" cy="6539124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40" name="Полилиния: Фигура 39">
            <a:extLst>
              <a:ext uri="{FF2B5EF4-FFF2-40B4-BE49-F238E27FC236}">
                <a16:creationId xmlns:a16="http://schemas.microsoft.com/office/drawing/2014/main" id="{477C6A0E-9AD9-4DAE-A8F9-47352997DD40}"/>
              </a:ext>
            </a:extLst>
          </p:cNvPr>
          <p:cNvSpPr/>
          <p:nvPr/>
        </p:nvSpPr>
        <p:spPr>
          <a:xfrm>
            <a:off x="1" y="1"/>
            <a:ext cx="4779963" cy="6413064"/>
          </a:xfrm>
          <a:custGeom>
            <a:avLst/>
            <a:gdLst>
              <a:gd name="connsiteX0" fmla="*/ 0 w 4779963"/>
              <a:gd name="connsiteY0" fmla="*/ 0 h 6413064"/>
              <a:gd name="connsiteX1" fmla="*/ 3376100 w 4779963"/>
              <a:gd name="connsiteY1" fmla="*/ 0 h 6413064"/>
              <a:gd name="connsiteX2" fmla="*/ 3478394 w 4779963"/>
              <a:gd name="connsiteY2" fmla="*/ 76494 h 6413064"/>
              <a:gd name="connsiteX3" fmla="*/ 4779963 w 4779963"/>
              <a:gd name="connsiteY3" fmla="*/ 2836412 h 6413064"/>
              <a:gd name="connsiteX4" fmla="*/ 1203311 w 4779963"/>
              <a:gd name="connsiteY4" fmla="*/ 6413064 h 6413064"/>
              <a:gd name="connsiteX5" fmla="*/ 139724 w 4779963"/>
              <a:gd name="connsiteY5" fmla="*/ 6252265 h 6413064"/>
              <a:gd name="connsiteX6" fmla="*/ 0 w 4779963"/>
              <a:gd name="connsiteY6" fmla="*/ 6201125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3" h="6413064">
                <a:moveTo>
                  <a:pt x="0" y="0"/>
                </a:moveTo>
                <a:lnTo>
                  <a:pt x="3376100" y="0"/>
                </a:lnTo>
                <a:lnTo>
                  <a:pt x="3478394" y="76494"/>
                </a:lnTo>
                <a:cubicBezTo>
                  <a:pt x="4273295" y="732504"/>
                  <a:pt x="4779963" y="1725289"/>
                  <a:pt x="4779963" y="2836412"/>
                </a:cubicBezTo>
                <a:cubicBezTo>
                  <a:pt x="4779963" y="4811742"/>
                  <a:pt x="3178641" y="6413064"/>
                  <a:pt x="1203311" y="6413064"/>
                </a:cubicBezTo>
                <a:cubicBezTo>
                  <a:pt x="832937" y="6413064"/>
                  <a:pt x="475711" y="6356768"/>
                  <a:pt x="139724" y="6252265"/>
                </a:cubicBezTo>
                <a:lnTo>
                  <a:pt x="0" y="6201125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42" name="Рисунок 41">
            <a:extLst>
              <a:ext uri="{FF2B5EF4-FFF2-40B4-BE49-F238E27FC236}">
                <a16:creationId xmlns:a16="http://schemas.microsoft.com/office/drawing/2014/main" id="{48E37E15-2CF4-46CD-A97E-2366CDF20E89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-2" y="1"/>
            <a:ext cx="4546213" cy="6179312"/>
          </a:xfrm>
          <a:custGeom>
            <a:avLst/>
            <a:gdLst>
              <a:gd name="connsiteX0" fmla="*/ 0 w 4546213"/>
              <a:gd name="connsiteY0" fmla="*/ 0 h 6179312"/>
              <a:gd name="connsiteX1" fmla="*/ 2966307 w 4546213"/>
              <a:gd name="connsiteY1" fmla="*/ 0 h 6179312"/>
              <a:gd name="connsiteX2" fmla="*/ 3072361 w 4546213"/>
              <a:gd name="connsiteY2" fmla="*/ 64429 h 6179312"/>
              <a:gd name="connsiteX3" fmla="*/ 4546213 w 4546213"/>
              <a:gd name="connsiteY3" fmla="*/ 2836413 h 6179312"/>
              <a:gd name="connsiteX4" fmla="*/ 1203314 w 4546213"/>
              <a:gd name="connsiteY4" fmla="*/ 6179312 h 6179312"/>
              <a:gd name="connsiteX5" fmla="*/ 209238 w 4546213"/>
              <a:gd name="connsiteY5" fmla="*/ 6029022 h 6179312"/>
              <a:gd name="connsiteX6" fmla="*/ 0 w 4546213"/>
              <a:gd name="connsiteY6" fmla="*/ 5952440 h 617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3" h="6179312">
                <a:moveTo>
                  <a:pt x="0" y="0"/>
                </a:moveTo>
                <a:lnTo>
                  <a:pt x="2966307" y="0"/>
                </a:lnTo>
                <a:lnTo>
                  <a:pt x="3072361" y="64429"/>
                </a:lnTo>
                <a:cubicBezTo>
                  <a:pt x="3961578" y="665172"/>
                  <a:pt x="4546213" y="1682518"/>
                  <a:pt x="4546213" y="2836413"/>
                </a:cubicBezTo>
                <a:cubicBezTo>
                  <a:pt x="4546213" y="4682645"/>
                  <a:pt x="3049546" y="6179312"/>
                  <a:pt x="1203314" y="6179312"/>
                </a:cubicBezTo>
                <a:cubicBezTo>
                  <a:pt x="857146" y="6179312"/>
                  <a:pt x="523266" y="6126695"/>
                  <a:pt x="209238" y="6029022"/>
                </a:cubicBezTo>
                <a:lnTo>
                  <a:pt x="0" y="5952440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0" tIns="1097280" rIns="91440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5796" y="504419"/>
            <a:ext cx="6404696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8" name="Текст 18">
            <a:extLst>
              <a:ext uri="{FF2B5EF4-FFF2-40B4-BE49-F238E27FC236}">
                <a16:creationId xmlns:a16="http://schemas.microsoft.com/office/drawing/2014/main" id="{80494784-E07F-4E9E-941E-43AEB2F5F20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5215796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 rtl="0">
              <a:spcBef>
                <a:spcPts val="1200"/>
              </a:spcBef>
              <a:spcAft>
                <a:spcPts val="1200"/>
              </a:spcAft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9" name="Текст 18">
            <a:extLst>
              <a:ext uri="{FF2B5EF4-FFF2-40B4-BE49-F238E27FC236}">
                <a16:creationId xmlns:a16="http://schemas.microsoft.com/office/drawing/2014/main" id="{39D8D742-FDDB-4DD7-B481-22264BEA45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602972" y="2526124"/>
            <a:ext cx="3017520" cy="3291840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 rtl="0">
              <a:spcBef>
                <a:spcPts val="1200"/>
              </a:spcBef>
              <a:spcAft>
                <a:spcPts val="1200"/>
              </a:spcAft>
            </a:pPr>
            <a:r>
              <a:rPr lang="ru-RU" noProof="0" smtClean="0"/>
              <a:t>Образец текста</a:t>
            </a:r>
          </a:p>
        </p:txBody>
      </p:sp>
      <p:cxnSp>
        <p:nvCxnSpPr>
          <p:cNvPr id="34" name="Прямая соединительная линия 33">
            <a:extLst>
              <a:ext uri="{FF2B5EF4-FFF2-40B4-BE49-F238E27FC236}">
                <a16:creationId xmlns:a16="http://schemas.microsoft.com/office/drawing/2014/main" id="{B0FA4ECA-2E91-495E-BD1A-B2CAEE758E77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11184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изображ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52000">
                <a:srgbClr val="FFFFFF">
                  <a:alpha val="70000"/>
                </a:srgbClr>
              </a:gs>
              <a:gs pos="9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8" name="Полилиния: фигура 37">
            <a:extLst>
              <a:ext uri="{FF2B5EF4-FFF2-40B4-BE49-F238E27FC236}">
                <a16:creationId xmlns:a16="http://schemas.microsoft.com/office/drawing/2014/main" id="{50027EDB-1D1D-4165-80FC-FDCCD04FF30D}"/>
              </a:ext>
            </a:extLst>
          </p:cNvPr>
          <p:cNvSpPr/>
          <p:nvPr userDrawn="1"/>
        </p:nvSpPr>
        <p:spPr>
          <a:xfrm>
            <a:off x="-1" y="1"/>
            <a:ext cx="4779964" cy="6413064"/>
          </a:xfrm>
          <a:custGeom>
            <a:avLst/>
            <a:gdLst>
              <a:gd name="connsiteX0" fmla="*/ 0 w 4779964"/>
              <a:gd name="connsiteY0" fmla="*/ 0 h 6413064"/>
              <a:gd name="connsiteX1" fmla="*/ 3376101 w 4779964"/>
              <a:gd name="connsiteY1" fmla="*/ 0 h 6413064"/>
              <a:gd name="connsiteX2" fmla="*/ 3478395 w 4779964"/>
              <a:gd name="connsiteY2" fmla="*/ 76494 h 6413064"/>
              <a:gd name="connsiteX3" fmla="*/ 4779964 w 4779964"/>
              <a:gd name="connsiteY3" fmla="*/ 2836412 h 6413064"/>
              <a:gd name="connsiteX4" fmla="*/ 1203312 w 4779964"/>
              <a:gd name="connsiteY4" fmla="*/ 6413064 h 6413064"/>
              <a:gd name="connsiteX5" fmla="*/ 139725 w 4779964"/>
              <a:gd name="connsiteY5" fmla="*/ 6252265 h 6413064"/>
              <a:gd name="connsiteX6" fmla="*/ 0 w 4779964"/>
              <a:gd name="connsiteY6" fmla="*/ 6204987 h 64130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779964" h="6413064">
                <a:moveTo>
                  <a:pt x="0" y="0"/>
                </a:moveTo>
                <a:lnTo>
                  <a:pt x="3376101" y="0"/>
                </a:lnTo>
                <a:lnTo>
                  <a:pt x="3478395" y="76494"/>
                </a:lnTo>
                <a:cubicBezTo>
                  <a:pt x="4273296" y="732504"/>
                  <a:pt x="4779964" y="1725289"/>
                  <a:pt x="4779964" y="2836412"/>
                </a:cubicBezTo>
                <a:cubicBezTo>
                  <a:pt x="4779964" y="4811742"/>
                  <a:pt x="3178642" y="6413064"/>
                  <a:pt x="1203312" y="6413064"/>
                </a:cubicBezTo>
                <a:cubicBezTo>
                  <a:pt x="832938" y="6413064"/>
                  <a:pt x="475712" y="6356768"/>
                  <a:pt x="139725" y="6252265"/>
                </a:cubicBezTo>
                <a:lnTo>
                  <a:pt x="0" y="6204987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ru-RU" noProof="0" dirty="0"/>
          </a:p>
        </p:txBody>
      </p:sp>
      <p:sp>
        <p:nvSpPr>
          <p:cNvPr id="40" name="Рисунок 39">
            <a:extLst>
              <a:ext uri="{FF2B5EF4-FFF2-40B4-BE49-F238E27FC236}">
                <a16:creationId xmlns:a16="http://schemas.microsoft.com/office/drawing/2014/main" id="{5588DAC9-9605-47F7-AA27-84E30747CFFD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-1" y="2"/>
            <a:ext cx="4546212" cy="6179311"/>
          </a:xfrm>
          <a:custGeom>
            <a:avLst/>
            <a:gdLst>
              <a:gd name="connsiteX0" fmla="*/ 0 w 4546212"/>
              <a:gd name="connsiteY0" fmla="*/ 0 h 6179311"/>
              <a:gd name="connsiteX1" fmla="*/ 2966308 w 4546212"/>
              <a:gd name="connsiteY1" fmla="*/ 0 h 6179311"/>
              <a:gd name="connsiteX2" fmla="*/ 3072360 w 4546212"/>
              <a:gd name="connsiteY2" fmla="*/ 64428 h 6179311"/>
              <a:gd name="connsiteX3" fmla="*/ 4546212 w 4546212"/>
              <a:gd name="connsiteY3" fmla="*/ 2836412 h 6179311"/>
              <a:gd name="connsiteX4" fmla="*/ 1203313 w 4546212"/>
              <a:gd name="connsiteY4" fmla="*/ 6179311 h 6179311"/>
              <a:gd name="connsiteX5" fmla="*/ 53912 w 4546212"/>
              <a:gd name="connsiteY5" fmla="*/ 5976465 h 6179311"/>
              <a:gd name="connsiteX6" fmla="*/ 0 w 4546212"/>
              <a:gd name="connsiteY6" fmla="*/ 5955208 h 6179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46212" h="6179311">
                <a:moveTo>
                  <a:pt x="0" y="0"/>
                </a:moveTo>
                <a:lnTo>
                  <a:pt x="2966308" y="0"/>
                </a:lnTo>
                <a:lnTo>
                  <a:pt x="3072360" y="64428"/>
                </a:lnTo>
                <a:cubicBezTo>
                  <a:pt x="3961577" y="665171"/>
                  <a:pt x="4546212" y="1682517"/>
                  <a:pt x="4546212" y="2836412"/>
                </a:cubicBezTo>
                <a:cubicBezTo>
                  <a:pt x="4546212" y="4682644"/>
                  <a:pt x="3049545" y="6179311"/>
                  <a:pt x="1203313" y="6179311"/>
                </a:cubicBezTo>
                <a:cubicBezTo>
                  <a:pt x="799450" y="6179311"/>
                  <a:pt x="412314" y="6107693"/>
                  <a:pt x="53912" y="5976465"/>
                </a:cubicBezTo>
                <a:lnTo>
                  <a:pt x="0" y="5955208"/>
                </a:lnTo>
                <a:close/>
              </a:path>
            </a:pathLst>
          </a:cu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wrap="square" lIns="0" tIns="1097280" rIns="91440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15796" y="504419"/>
            <a:ext cx="6404696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1CB2E658-DE02-4D14-8415-C9DDE61D9C38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7E270D38-BDD4-4090-8678-9B54159F673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 13">
            <a:extLst>
              <a:ext uri="{FF2B5EF4-FFF2-40B4-BE49-F238E27FC236}">
                <a16:creationId xmlns:a16="http://schemas.microsoft.com/office/drawing/2014/main" id="{6CBA0A2A-9DE2-4857-B906-40C2FAD631A5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30" name="Прямая соединительная линия 29">
            <a:extLst>
              <a:ext uri="{FF2B5EF4-FFF2-40B4-BE49-F238E27FC236}">
                <a16:creationId xmlns:a16="http://schemas.microsoft.com/office/drawing/2014/main" id="{59FC3108-6645-447A-94B4-5B886047C764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95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>
            <a:off x="0" y="0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0"/>
                </a:schemeClr>
              </a:gs>
              <a:gs pos="41500">
                <a:srgbClr val="FFFFFF">
                  <a:alpha val="70000"/>
                </a:srgbClr>
              </a:gs>
              <a:gs pos="83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675D2485-288B-4C04-96B9-2B4A313C8922}"/>
              </a:ext>
            </a:extLst>
          </p:cNvPr>
          <p:cNvSpPr/>
          <p:nvPr/>
        </p:nvSpPr>
        <p:spPr>
          <a:xfrm>
            <a:off x="6493691" y="106341"/>
            <a:ext cx="5641826" cy="5641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Рисунок 21">
            <a:extLst>
              <a:ext uri="{FF2B5EF4-FFF2-40B4-BE49-F238E27FC236}">
                <a16:creationId xmlns:a16="http://schemas.microsoft.com/office/drawing/2014/main" id="{394F1CF1-D3A9-4DFB-9554-856AA539DB29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06226" y="318876"/>
            <a:ext cx="5221224" cy="5221224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0079" y="504419"/>
            <a:ext cx="5910095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40080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 rtl="0">
              <a:spcBef>
                <a:spcPts val="1200"/>
              </a:spcBef>
              <a:spcAft>
                <a:spcPts val="1200"/>
              </a:spcAft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7852F8E-63AE-43DD-809C-B8606D34592B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4EA561C2-BA65-46C4-BE8C-1A7497E8844A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Текст 18">
            <a:extLst>
              <a:ext uri="{FF2B5EF4-FFF2-40B4-BE49-F238E27FC236}">
                <a16:creationId xmlns:a16="http://schemas.microsoft.com/office/drawing/2014/main" id="{E0C5EDE2-FB09-4A30-A72F-4B587D8747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7393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 rtl="0">
              <a:spcBef>
                <a:spcPts val="1200"/>
              </a:spcBef>
              <a:spcAft>
                <a:spcPts val="1200"/>
              </a:spcAft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8" name="Номер слайда 13">
            <a:extLst>
              <a:ext uri="{FF2B5EF4-FFF2-40B4-BE49-F238E27FC236}">
                <a16:creationId xmlns:a16="http://schemas.microsoft.com/office/drawing/2014/main" id="{CE1FD2D3-33AB-45C8-8460-A53DA1178B54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29" name="Прямая соединительная линия 28">
            <a:extLst>
              <a:ext uri="{FF2B5EF4-FFF2-40B4-BE49-F238E27FC236}">
                <a16:creationId xmlns:a16="http://schemas.microsoft.com/office/drawing/2014/main" id="{985E165C-C0B1-4DBC-9626-FFD61EB2A3C6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5914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47922399-8F89-408C-9341-D40CA0241FCA}"/>
              </a:ext>
            </a:extLst>
          </p:cNvPr>
          <p:cNvGrpSpPr/>
          <p:nvPr userDrawn="1"/>
        </p:nvGrpSpPr>
        <p:grpSpPr>
          <a:xfrm flipV="1">
            <a:off x="0" y="2404423"/>
            <a:ext cx="12192000" cy="4453577"/>
            <a:chOff x="0" y="-277094"/>
            <a:chExt cx="12192000" cy="5876838"/>
          </a:xfrm>
          <a:solidFill>
            <a:schemeClr val="bg2">
              <a:alpha val="25000"/>
            </a:schemeClr>
          </a:solidFill>
        </p:grpSpPr>
        <p:sp>
          <p:nvSpPr>
            <p:cNvPr id="5" name="Прямоугольник 4">
              <a:extLst>
                <a:ext uri="{FF2B5EF4-FFF2-40B4-BE49-F238E27FC236}">
                  <a16:creationId xmlns:a16="http://schemas.microsoft.com/office/drawing/2014/main" id="{15EAD396-D3B3-4625-ACBD-8DCCDF68C02E}"/>
                </a:ext>
              </a:extLst>
            </p:cNvPr>
            <p:cNvSpPr/>
            <p:nvPr/>
          </p:nvSpPr>
          <p:spPr>
            <a:xfrm>
              <a:off x="0" y="1811086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6" name="Прямоугольник 5">
              <a:extLst>
                <a:ext uri="{FF2B5EF4-FFF2-40B4-BE49-F238E27FC236}">
                  <a16:creationId xmlns:a16="http://schemas.microsoft.com/office/drawing/2014/main" id="{3D2C31EA-DE60-4B04-A0E7-EDD781F8A5ED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F2826666-F495-4F73-9C0B-BC35C12A04E5}"/>
                </a:ext>
              </a:extLst>
            </p:cNvPr>
            <p:cNvSpPr/>
            <p:nvPr/>
          </p:nvSpPr>
          <p:spPr>
            <a:xfrm>
              <a:off x="0" y="4487469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id="{1F7154B4-247C-4EA1-8F79-B1AFEA43A0F7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433A835-6677-412B-8504-280D41A43FC8}"/>
                </a:ext>
              </a:extLst>
            </p:cNvPr>
            <p:cNvSpPr/>
            <p:nvPr/>
          </p:nvSpPr>
          <p:spPr>
            <a:xfrm>
              <a:off x="0" y="3142331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5" name="Прямоугольник 14">
              <a:extLst>
                <a:ext uri="{FF2B5EF4-FFF2-40B4-BE49-F238E27FC236}">
                  <a16:creationId xmlns:a16="http://schemas.microsoft.com/office/drawing/2014/main" id="{16019585-CD61-4AAA-BCA3-6E510EC9EBFD}"/>
                </a:ext>
              </a:extLst>
            </p:cNvPr>
            <p:cNvSpPr/>
            <p:nvPr userDrawn="1"/>
          </p:nvSpPr>
          <p:spPr>
            <a:xfrm>
              <a:off x="0" y="-277094"/>
              <a:ext cx="12192000" cy="195391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6" name="Прямоугольник 15">
              <a:extLst>
                <a:ext uri="{FF2B5EF4-FFF2-40B4-BE49-F238E27FC236}">
                  <a16:creationId xmlns:a16="http://schemas.microsoft.com/office/drawing/2014/main" id="{5FB1669E-AC4B-4D18-ABA0-2ADB207AEC71}"/>
                </a:ext>
              </a:extLst>
            </p:cNvPr>
            <p:cNvSpPr/>
            <p:nvPr userDrawn="1"/>
          </p:nvSpPr>
          <p:spPr>
            <a:xfrm>
              <a:off x="0" y="5575612"/>
              <a:ext cx="12192000" cy="2413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7271D27F-F18F-48D4-ABF0-157A76F8D909}"/>
              </a:ext>
            </a:extLst>
          </p:cNvPr>
          <p:cNvSpPr/>
          <p:nvPr userDrawn="1"/>
        </p:nvSpPr>
        <p:spPr>
          <a:xfrm flipV="1">
            <a:off x="0" y="0"/>
            <a:ext cx="12192000" cy="6858000"/>
          </a:xfrm>
          <a:prstGeom prst="rect">
            <a:avLst/>
          </a:prstGeom>
          <a:gradFill>
            <a:gsLst>
              <a:gs pos="25000">
                <a:schemeClr val="bg1">
                  <a:alpha val="0"/>
                </a:schemeClr>
              </a:gs>
              <a:gs pos="75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id="{675D2485-288B-4C04-96B9-2B4A313C8922}"/>
              </a:ext>
            </a:extLst>
          </p:cNvPr>
          <p:cNvSpPr/>
          <p:nvPr/>
        </p:nvSpPr>
        <p:spPr>
          <a:xfrm>
            <a:off x="6493691" y="106341"/>
            <a:ext cx="5641826" cy="56418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17" name="Рисунок 21">
            <a:extLst>
              <a:ext uri="{FF2B5EF4-FFF2-40B4-BE49-F238E27FC236}">
                <a16:creationId xmlns:a16="http://schemas.microsoft.com/office/drawing/2014/main" id="{394F1CF1-D3A9-4DFB-9554-856AA539DB29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06226" y="318876"/>
            <a:ext cx="5221224" cy="5221224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B39506-58A9-4B12-A7D1-1B956C6BFAD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40079" y="504419"/>
            <a:ext cx="5910095" cy="1480711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2400" b="1" dirty="0">
                <a:solidFill>
                  <a:schemeClr val="accent2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pPr marL="0" lvl="0"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19" name="Текст 18">
            <a:extLst>
              <a:ext uri="{FF2B5EF4-FFF2-40B4-BE49-F238E27FC236}">
                <a16:creationId xmlns:a16="http://schemas.microsoft.com/office/drawing/2014/main" id="{19F3BCA0-0088-459C-B430-8B531ECC563B}"/>
              </a:ext>
            </a:extLst>
          </p:cNvPr>
          <p:cNvSpPr>
            <a:spLocks noGrp="1"/>
          </p:cNvSpPr>
          <p:nvPr userDrawn="1">
            <p:ph type="body" sz="quarter" idx="15"/>
          </p:nvPr>
        </p:nvSpPr>
        <p:spPr>
          <a:xfrm>
            <a:off x="640080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 rtl="0">
              <a:spcBef>
                <a:spcPts val="1200"/>
              </a:spcBef>
              <a:spcAft>
                <a:spcPts val="1200"/>
              </a:spcAft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id="{87852F8E-63AE-43DD-809C-B8606D34592B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25" name="Прямая соединительная линия 24">
            <a:extLst>
              <a:ext uri="{FF2B5EF4-FFF2-40B4-BE49-F238E27FC236}">
                <a16:creationId xmlns:a16="http://schemas.microsoft.com/office/drawing/2014/main" id="{4EA561C2-BA65-46C4-BE8C-1A7497E8844A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Текст 18">
            <a:extLst>
              <a:ext uri="{FF2B5EF4-FFF2-40B4-BE49-F238E27FC236}">
                <a16:creationId xmlns:a16="http://schemas.microsoft.com/office/drawing/2014/main" id="{E0C5EDE2-FB09-4A30-A72F-4B587D87473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727393" y="2526124"/>
            <a:ext cx="2651760" cy="3653188"/>
          </a:xfrm>
        </p:spPr>
        <p:txBody>
          <a:bodyPr vert="horz" lIns="0" tIns="0" rIns="0" bIns="0" rtlCol="0">
            <a:noAutofit/>
          </a:bodyPr>
          <a:lstStyle>
            <a:lvl1pPr>
              <a:lnSpc>
                <a:spcPct val="95000"/>
              </a:lnSpc>
              <a:spcBef>
                <a:spcPts val="600"/>
              </a:spcBef>
              <a:spcAft>
                <a:spcPts val="600"/>
              </a:spcAft>
              <a:defRPr lang="en-US" sz="1400" dirty="0" smtClean="0">
                <a:latin typeface="+mn-lt"/>
                <a:cs typeface="Arial" panose="020B0604020202020204" pitchFamily="34" charset="0"/>
              </a:defRPr>
            </a:lvl1pPr>
          </a:lstStyle>
          <a:p>
            <a:pPr lvl="0" rtl="0">
              <a:spcBef>
                <a:spcPts val="1200"/>
              </a:spcBef>
              <a:spcAft>
                <a:spcPts val="1200"/>
              </a:spcAft>
            </a:pPr>
            <a:r>
              <a:rPr lang="ru-RU" noProof="0" smtClean="0"/>
              <a:t>Образец текста</a:t>
            </a:r>
          </a:p>
        </p:txBody>
      </p:sp>
      <p:sp>
        <p:nvSpPr>
          <p:cNvPr id="14" name="Номер слайда 13">
            <a:extLst>
              <a:ext uri="{FF2B5EF4-FFF2-40B4-BE49-F238E27FC236}">
                <a16:creationId xmlns:a16="http://schemas.microsoft.com/office/drawing/2014/main" id="{7504A362-78AD-4F31-9FCF-66BA2DBDB3E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id="{7D0E096E-920F-4CEE-BF9A-07CA664FED23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72990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 с изображение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F112A8F-331B-4802-920C-B687B9108DB9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7A887D8-B543-4BB8-8D6E-605A1E5C80FD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CC35E9C-9E03-4FFE-B868-4D04E8E7C1F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74E81BF-ADCA-4D13-BE06-476741FE55C0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2" name="Прямоугольник 11">
              <a:extLst>
                <a:ext uri="{FF2B5EF4-FFF2-40B4-BE49-F238E27FC236}">
                  <a16:creationId xmlns:a16="http://schemas.microsoft.com/office/drawing/2014/main" id="{063D872D-8369-4426-A311-7F054F9DB5E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8C819C9-B789-44A8-9B98-F466EE191F5D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46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rtl="0"/>
            <a:r>
              <a:rPr lang="ru-RU" noProof="0" dirty="0" smtClean="0"/>
              <a:t>Заголовок раздела</a:t>
            </a:r>
            <a:endParaRPr lang="ru-RU" noProof="0" dirty="0"/>
          </a:p>
        </p:txBody>
      </p:sp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B2B3AD73-9CBC-4740-A178-7CA91A791E40}"/>
              </a:ext>
            </a:extLst>
          </p:cNvPr>
          <p:cNvSpPr/>
          <p:nvPr userDrawn="1"/>
        </p:nvSpPr>
        <p:spPr>
          <a:xfrm rot="18900000" flipH="1">
            <a:off x="436216" y="4610094"/>
            <a:ext cx="218598" cy="21859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849" y="5164364"/>
            <a:ext cx="5680075" cy="107858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spc="300" dirty="0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 smtClean="0"/>
              <a:t>Подзаголовок</a:t>
            </a:r>
            <a:endParaRPr lang="ru-RU" noProof="0" dirty="0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id="{811B3AF5-0AF9-445C-9B18-5CED755A048F}"/>
              </a:ext>
            </a:extLst>
          </p:cNvPr>
          <p:cNvSpPr/>
          <p:nvPr/>
        </p:nvSpPr>
        <p:spPr>
          <a:xfrm>
            <a:off x="6511925" y="131762"/>
            <a:ext cx="5416549" cy="541654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20" name="Рисунок 21">
            <a:extLst>
              <a:ext uri="{FF2B5EF4-FFF2-40B4-BE49-F238E27FC236}">
                <a16:creationId xmlns:a16="http://schemas.microsoft.com/office/drawing/2014/main" id="{FF97C0E2-E15D-4EB9-9FF8-CB859892B95B}"/>
              </a:ext>
            </a:extLst>
          </p:cNvPr>
          <p:cNvSpPr>
            <a:spLocks noGrp="1"/>
          </p:cNvSpPr>
          <p:nvPr userDrawn="1">
            <p:ph type="pic" sz="quarter" idx="14" hasCustomPrompt="1"/>
          </p:nvPr>
        </p:nvSpPr>
        <p:spPr>
          <a:xfrm>
            <a:off x="6715973" y="335810"/>
            <a:ext cx="5010912" cy="5010912"/>
          </a:xfrm>
          <a:prstGeom prst="ellipse">
            <a:avLst/>
          </a:prstGeom>
          <a:pattFill prst="dkUpDiag">
            <a:fgClr>
              <a:schemeClr val="accent3"/>
            </a:fgClr>
            <a:bgClr>
              <a:schemeClr val="accent3">
                <a:lumMod val="75000"/>
              </a:schemeClr>
            </a:bgClr>
          </a:pattFill>
        </p:spPr>
        <p:txBody>
          <a:bodyPr vert="horz" lIns="91440" tIns="45720" rIns="91440" bIns="45720" rtlCol="0" anchor="t" anchorCtr="1">
            <a:noAutofit/>
          </a:bodyPr>
          <a:lstStyle>
            <a:lvl1pPr>
              <a:defRPr lang="en-GB" sz="160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marL="0" lvl="0" indent="0" algn="ctr" rtl="0">
              <a:buNone/>
            </a:pPr>
            <a:r>
              <a:rPr lang="ru-RU" noProof="0" dirty="0" smtClean="0"/>
              <a:t>Вставка изображения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0396733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D275E893-B909-4F92-896C-1901CA75CC67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grpSp>
        <p:nvGrpSpPr>
          <p:cNvPr id="8" name="Группа 7">
            <a:extLst>
              <a:ext uri="{FF2B5EF4-FFF2-40B4-BE49-F238E27FC236}">
                <a16:creationId xmlns:a16="http://schemas.microsoft.com/office/drawing/2014/main" id="{CF112A8F-331B-4802-920C-B687B9108DB9}"/>
              </a:ext>
            </a:extLst>
          </p:cNvPr>
          <p:cNvGrpSpPr/>
          <p:nvPr userDrawn="1"/>
        </p:nvGrpSpPr>
        <p:grpSpPr>
          <a:xfrm>
            <a:off x="0" y="0"/>
            <a:ext cx="12192000" cy="3255962"/>
            <a:chOff x="0" y="1770061"/>
            <a:chExt cx="12192000" cy="3255962"/>
          </a:xfrm>
          <a:solidFill>
            <a:schemeClr val="bg1"/>
          </a:solidFill>
        </p:grpSpPr>
        <p:sp>
          <p:nvSpPr>
            <p:cNvPr id="9" name="Прямоугольник 8">
              <a:extLst>
                <a:ext uri="{FF2B5EF4-FFF2-40B4-BE49-F238E27FC236}">
                  <a16:creationId xmlns:a16="http://schemas.microsoft.com/office/drawing/2014/main" id="{A7A887D8-B543-4BB8-8D6E-605A1E5C80FD}"/>
                </a:ext>
              </a:extLst>
            </p:cNvPr>
            <p:cNvSpPr/>
            <p:nvPr/>
          </p:nvSpPr>
          <p:spPr>
            <a:xfrm>
              <a:off x="0" y="1770061"/>
              <a:ext cx="12192000" cy="119697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BCC35E9C-9E03-4FFE-B868-4D04E8E7C1F3}"/>
                </a:ext>
              </a:extLst>
            </p:cNvPr>
            <p:cNvSpPr/>
            <p:nvPr/>
          </p:nvSpPr>
          <p:spPr>
            <a:xfrm>
              <a:off x="0" y="4954586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574E81BF-ADCA-4D13-BE06-476741FE55C0}"/>
                </a:ext>
              </a:extLst>
            </p:cNvPr>
            <p:cNvSpPr/>
            <p:nvPr/>
          </p:nvSpPr>
          <p:spPr>
            <a:xfrm>
              <a:off x="0" y="4449763"/>
              <a:ext cx="12192000" cy="7143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2" name="Прямоугольник 11">
              <a:extLst>
                <a:ext uri="{FF2B5EF4-FFF2-40B4-BE49-F238E27FC236}">
                  <a16:creationId xmlns:a16="http://schemas.microsoft.com/office/drawing/2014/main" id="{063D872D-8369-4426-A311-7F054F9DB5E1}"/>
                </a:ext>
              </a:extLst>
            </p:cNvPr>
            <p:cNvSpPr/>
            <p:nvPr/>
          </p:nvSpPr>
          <p:spPr>
            <a:xfrm>
              <a:off x="0" y="3975099"/>
              <a:ext cx="12192000" cy="25082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  <p:sp>
          <p:nvSpPr>
            <p:cNvPr id="13" name="Прямоугольник 12">
              <a:extLst>
                <a:ext uri="{FF2B5EF4-FFF2-40B4-BE49-F238E27FC236}">
                  <a16:creationId xmlns:a16="http://schemas.microsoft.com/office/drawing/2014/main" id="{D8C819C9-B789-44A8-9B98-F466EE191F5D}"/>
                </a:ext>
              </a:extLst>
            </p:cNvPr>
            <p:cNvSpPr/>
            <p:nvPr/>
          </p:nvSpPr>
          <p:spPr>
            <a:xfrm>
              <a:off x="0" y="3079750"/>
              <a:ext cx="12192000" cy="6985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ru-RU" noProof="0" dirty="0"/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E30369-1DF2-4ABA-B24A-6BFD5F61E22A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831849" y="3387725"/>
            <a:ext cx="5680075" cy="1700866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GB" sz="4600" b="1" spc="-150">
                <a:solidFill>
                  <a:schemeClr val="accent2"/>
                </a:solidFill>
                <a:latin typeface="+mj-lt"/>
              </a:defRPr>
            </a:lvl1pPr>
          </a:lstStyle>
          <a:p>
            <a:pPr marL="0" lvl="0" rtl="0"/>
            <a:r>
              <a:rPr lang="ru-RU" noProof="0" dirty="0" smtClean="0"/>
              <a:t>Заголовок раздела</a:t>
            </a:r>
            <a:endParaRPr lang="ru-RU" noProof="0" dirty="0"/>
          </a:p>
        </p:txBody>
      </p:sp>
      <p:sp>
        <p:nvSpPr>
          <p:cNvPr id="19" name="Прямоугольный треугольник 18">
            <a:extLst>
              <a:ext uri="{FF2B5EF4-FFF2-40B4-BE49-F238E27FC236}">
                <a16:creationId xmlns:a16="http://schemas.microsoft.com/office/drawing/2014/main" id="{B2B3AD73-9CBC-4740-A178-7CA91A791E40}"/>
              </a:ext>
            </a:extLst>
          </p:cNvPr>
          <p:cNvSpPr/>
          <p:nvPr userDrawn="1"/>
        </p:nvSpPr>
        <p:spPr>
          <a:xfrm rot="18900000" flipH="1">
            <a:off x="436216" y="4610094"/>
            <a:ext cx="218598" cy="218598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D4FDF2-DE4E-4F8D-98CE-1DD90825B0A4}"/>
              </a:ext>
            </a:extLst>
          </p:cNvPr>
          <p:cNvSpPr>
            <a:spLocks noGrp="1"/>
          </p:cNvSpPr>
          <p:nvPr userDrawn="1">
            <p:ph type="body" idx="1" hasCustomPrompt="1"/>
          </p:nvPr>
        </p:nvSpPr>
        <p:spPr>
          <a:xfrm>
            <a:off x="831849" y="5164364"/>
            <a:ext cx="5680075" cy="1078588"/>
          </a:xfr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en-US" sz="1600" spc="300" dirty="0">
                <a:latin typeface="+mj-lt"/>
                <a:cs typeface="Arial" panose="020B0604020202020204" pitchFamily="34" charset="0"/>
              </a:defRPr>
            </a:lvl1pPr>
          </a:lstStyle>
          <a:p>
            <a:pPr lvl="0" rtl="0"/>
            <a:r>
              <a:rPr lang="ru-RU" noProof="0" dirty="0" smtClean="0"/>
              <a:t>Подзаголовок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047620110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:a16="http://schemas.microsoft.com/office/drawing/2014/main" id="{185609FE-43FB-456B-BAF9-6FC670B87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500492"/>
            <a:ext cx="10980413" cy="148463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ru-RU" noProof="0" dirty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969D659-7B46-41C1-9CA1-5746C1F337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0079" y="2522197"/>
            <a:ext cx="10980413" cy="3654765"/>
          </a:xfrm>
          <a:prstGeom prst="rect">
            <a:avLst/>
          </a:prstGeom>
        </p:spPr>
        <p:txBody>
          <a:bodyPr vert="horz" lIns="0" tIns="0" rIns="91440" bIns="45720" rtlCol="0">
            <a:normAutofit/>
          </a:bodyPr>
          <a:lstStyle/>
          <a:p>
            <a:pPr lvl="0" rtl="0"/>
            <a:r>
              <a:rPr lang="ru-RU" noProof="0" dirty="0" smtClean="0"/>
              <a:t>Щелкните, чтобы изменить стили текста образца слайда</a:t>
            </a:r>
          </a:p>
          <a:p>
            <a:pPr lvl="1" rtl="0"/>
            <a:r>
              <a:rPr lang="ru-RU" noProof="0" dirty="0" smtClean="0"/>
              <a:t>Второй уровень</a:t>
            </a:r>
          </a:p>
          <a:p>
            <a:pPr lvl="2" rtl="0"/>
            <a:r>
              <a:rPr lang="ru-RU" noProof="0" dirty="0" smtClean="0"/>
              <a:t>Третий уровень</a:t>
            </a:r>
          </a:p>
          <a:p>
            <a:pPr lvl="3" rtl="0"/>
            <a:r>
              <a:rPr lang="ru-RU" noProof="0" dirty="0" smtClean="0"/>
              <a:t>Четвертый уровень</a:t>
            </a:r>
          </a:p>
          <a:p>
            <a:pPr lvl="4" rtl="0"/>
            <a:r>
              <a:rPr lang="ru-RU" noProof="0" dirty="0" smtClean="0"/>
              <a:t>Пятый уровень</a:t>
            </a:r>
            <a:endParaRPr lang="ru-RU" noProof="0" dirty="0"/>
          </a:p>
        </p:txBody>
      </p:sp>
      <p:sp>
        <p:nvSpPr>
          <p:cNvPr id="8" name="Овал 7">
            <a:extLst>
              <a:ext uri="{FF2B5EF4-FFF2-40B4-BE49-F238E27FC236}">
                <a16:creationId xmlns:a16="http://schemas.microsoft.com/office/drawing/2014/main" id="{59A1F076-A89C-4CB0-B989-3D0025F57611}"/>
              </a:ext>
            </a:extLst>
          </p:cNvPr>
          <p:cNvSpPr/>
          <p:nvPr userDrawn="1"/>
        </p:nvSpPr>
        <p:spPr>
          <a:xfrm>
            <a:off x="11230815" y="6327865"/>
            <a:ext cx="389686" cy="38968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noProof="0" dirty="0"/>
          </a:p>
        </p:txBody>
      </p:sp>
      <p:cxnSp>
        <p:nvCxnSpPr>
          <p:cNvPr id="9" name="Прямая соединительная линия 8">
            <a:extLst>
              <a:ext uri="{FF2B5EF4-FFF2-40B4-BE49-F238E27FC236}">
                <a16:creationId xmlns:a16="http://schemas.microsoft.com/office/drawing/2014/main" id="{B0C3D765-86AA-4427-A0B6-8B18C4317F15}"/>
              </a:ext>
            </a:extLst>
          </p:cNvPr>
          <p:cNvCxnSpPr/>
          <p:nvPr userDrawn="1"/>
        </p:nvCxnSpPr>
        <p:spPr>
          <a:xfrm>
            <a:off x="11107057" y="6294459"/>
            <a:ext cx="0" cy="45720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Номер слайда 13">
            <a:extLst>
              <a:ext uri="{FF2B5EF4-FFF2-40B4-BE49-F238E27FC236}">
                <a16:creationId xmlns:a16="http://schemas.microsoft.com/office/drawing/2014/main" id="{5F01409D-0479-49CD-B8ED-E73E5F96A2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30806" y="6327866"/>
            <a:ext cx="389686" cy="393610"/>
          </a:xfrm>
          <a:prstGeom prst="rect">
            <a:avLst/>
          </a:prstGeom>
        </p:spPr>
        <p:txBody>
          <a:bodyPr lIns="0" rIns="0" rtlCol="0" anchor="ctr" anchorCtr="1"/>
          <a:lstStyle>
            <a:lvl1pPr algn="ctr">
              <a:defRPr sz="1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rtl="0"/>
            <a:fld id="{DCB4E619-4CA9-4A22-920F-20396BF50470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cxnSp>
        <p:nvCxnSpPr>
          <p:cNvPr id="11" name="Прямая соединительная линия 10">
            <a:extLst>
              <a:ext uri="{FF2B5EF4-FFF2-40B4-BE49-F238E27FC236}">
                <a16:creationId xmlns:a16="http://schemas.microsoft.com/office/drawing/2014/main" id="{A216A1F9-49AB-4FE6-BBD0-DD68FF6EB753}"/>
              </a:ext>
            </a:extLst>
          </p:cNvPr>
          <p:cNvCxnSpPr/>
          <p:nvPr userDrawn="1"/>
        </p:nvCxnSpPr>
        <p:spPr>
          <a:xfrm>
            <a:off x="0" y="6523059"/>
            <a:ext cx="11109960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891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4" r:id="rId2"/>
    <p:sldLayoutId id="2147483665" r:id="rId3"/>
    <p:sldLayoutId id="2147483666" r:id="rId4"/>
    <p:sldLayoutId id="2147483671" r:id="rId5"/>
    <p:sldLayoutId id="2147483663" r:id="rId6"/>
    <p:sldLayoutId id="2147483664" r:id="rId7"/>
    <p:sldLayoutId id="2147483660" r:id="rId8"/>
    <p:sldLayoutId id="2147483675" r:id="rId9"/>
    <p:sldLayoutId id="2147483661" r:id="rId10"/>
    <p:sldLayoutId id="2147483655" r:id="rId11"/>
    <p:sldLayoutId id="2147483667" r:id="rId12"/>
    <p:sldLayoutId id="2147483670" r:id="rId13"/>
    <p:sldLayoutId id="2147483672" r:id="rId14"/>
    <p:sldLayoutId id="2147483668" r:id="rId15"/>
    <p:sldLayoutId id="2147483669" r:id="rId16"/>
    <p:sldLayoutId id="2147483676" r:id="rId17"/>
    <p:sldLayoutId id="2147483677" r:id="rId18"/>
    <p:sldLayoutId id="2147483679" r:id="rId19"/>
    <p:sldLayoutId id="2147483680" r:id="rId20"/>
    <p:sldLayoutId id="2147483682" r:id="rId21"/>
    <p:sldLayoutId id="2147483683" r:id="rId22"/>
    <p:sldLayoutId id="2147483681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05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28.te.ua/" TargetMode="External"/><Relationship Id="rId13" Type="http://schemas.openxmlformats.org/officeDocument/2006/relationships/image" Target="../media/image12.jpg"/><Relationship Id="rId3" Type="http://schemas.openxmlformats.org/officeDocument/2006/relationships/hyperlink" Target="mailto:school_26@ukr.net" TargetMode="External"/><Relationship Id="rId7" Type="http://schemas.openxmlformats.org/officeDocument/2006/relationships/hyperlink" Target="mailto:school28te@gmail.com" TargetMode="External"/><Relationship Id="rId12" Type="http://schemas.openxmlformats.org/officeDocument/2006/relationships/hyperlink" Target="https://tnvk30.te.ua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27.school-info.te.ua/" TargetMode="External"/><Relationship Id="rId11" Type="http://schemas.openxmlformats.org/officeDocument/2006/relationships/hyperlink" Target="mailto:school30tern@gmail.com" TargetMode="External"/><Relationship Id="rId5" Type="http://schemas.openxmlformats.org/officeDocument/2006/relationships/hyperlink" Target="mailto:Ts_n_27@ukr.net" TargetMode="External"/><Relationship Id="rId10" Type="http://schemas.openxmlformats.org/officeDocument/2006/relationships/hyperlink" Target="http://www.school29.te.sch.in.ua/" TargetMode="External"/><Relationship Id="rId4" Type="http://schemas.openxmlformats.org/officeDocument/2006/relationships/hyperlink" Target="https://26.school-info.te.ua/" TargetMode="External"/><Relationship Id="rId9" Type="http://schemas.openxmlformats.org/officeDocument/2006/relationships/hyperlink" Target="mailto:alyaska-29@ukr.net" TargetMode="External"/><Relationship Id="rId14" Type="http://schemas.openxmlformats.org/officeDocument/2006/relationships/image" Target="../media/image13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genesys.te.ua/" TargetMode="External"/><Relationship Id="rId13" Type="http://schemas.openxmlformats.org/officeDocument/2006/relationships/image" Target="../media/image14.jpg"/><Relationship Id="rId3" Type="http://schemas.openxmlformats.org/officeDocument/2006/relationships/hyperlink" Target="mailto:klas_gimnazya@ukr.net" TargetMode="External"/><Relationship Id="rId7" Type="http://schemas.openxmlformats.org/officeDocument/2006/relationships/hyperlink" Target="mailto:genesys.ter@ukr.net" TargetMode="External"/><Relationship Id="rId12" Type="http://schemas.openxmlformats.org/officeDocument/2006/relationships/hyperlink" Target="https://gimnasium.te.ua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garmonia.gi.edu.ua/" TargetMode="External"/><Relationship Id="rId11" Type="http://schemas.openxmlformats.org/officeDocument/2006/relationships/hyperlink" Target="mailto:talug2023@gmail.com" TargetMode="External"/><Relationship Id="rId5" Type="http://schemas.openxmlformats.org/officeDocument/2006/relationships/hyperlink" Target="mailto:info@gi.edu.ua" TargetMode="External"/><Relationship Id="rId10" Type="http://schemas.openxmlformats.org/officeDocument/2006/relationships/hyperlink" Target="https://12.school-info.te.ua/" TargetMode="External"/><Relationship Id="rId4" Type="http://schemas.openxmlformats.org/officeDocument/2006/relationships/hyperlink" Target="https://tkl.te.ua/" TargetMode="External"/><Relationship Id="rId9" Type="http://schemas.openxmlformats.org/officeDocument/2006/relationships/hyperlink" Target="mailto:school-collegium@ukr.net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hyperlink" Target="https://tps2.e-schools.info/" TargetMode="External"/><Relationship Id="rId13" Type="http://schemas.openxmlformats.org/officeDocument/2006/relationships/hyperlink" Target="mailto:chernuhivzosh15@gmail.com" TargetMode="External"/><Relationship Id="rId18" Type="http://schemas.openxmlformats.org/officeDocument/2006/relationships/hyperlink" Target="https://fschool-ternopil.com/" TargetMode="External"/><Relationship Id="rId3" Type="http://schemas.openxmlformats.org/officeDocument/2006/relationships/hyperlink" Target="mailto:tern_economic_school@ukr.net" TargetMode="External"/><Relationship Id="rId7" Type="http://schemas.openxmlformats.org/officeDocument/2006/relationships/hyperlink" Target="mailto:ternopil.nvk7@gmail.com" TargetMode="External"/><Relationship Id="rId12" Type="http://schemas.openxmlformats.org/officeDocument/2006/relationships/hyperlink" Target="https://www.tnvk35.com.ua/" TargetMode="External"/><Relationship Id="rId17" Type="http://schemas.openxmlformats.org/officeDocument/2006/relationships/hyperlink" Target="mailto:fschool.te@gmail.com" TargetMode="External"/><Relationship Id="rId2" Type="http://schemas.openxmlformats.org/officeDocument/2006/relationships/notesSlide" Target="../notesSlides/notesSlide9.xml"/><Relationship Id="rId16" Type="http://schemas.openxmlformats.org/officeDocument/2006/relationships/hyperlink" Target="https://specschool.pp.ua/" TargetMode="External"/><Relationship Id="rId20" Type="http://schemas.openxmlformats.org/officeDocument/2006/relationships/hyperlink" Target="https://te.itstep.school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english.school-info.te.ua/" TargetMode="External"/><Relationship Id="rId11" Type="http://schemas.openxmlformats.org/officeDocument/2006/relationships/hyperlink" Target="mailto:35tnvk@gmail.com" TargetMode="External"/><Relationship Id="rId5" Type="http://schemas.openxmlformats.org/officeDocument/2006/relationships/hyperlink" Target="mailto:specps_im@ukr.net" TargetMode="External"/><Relationship Id="rId15" Type="http://schemas.openxmlformats.org/officeDocument/2006/relationships/hyperlink" Target="mailto:0969@ukr.net" TargetMode="External"/><Relationship Id="rId10" Type="http://schemas.openxmlformats.org/officeDocument/2006/relationships/hyperlink" Target="https://tnvk28.e-schools.info/" TargetMode="External"/><Relationship Id="rId19" Type="http://schemas.openxmlformats.org/officeDocument/2006/relationships/hyperlink" Target="mailto:itschool.te@itstep.org" TargetMode="External"/><Relationship Id="rId4" Type="http://schemas.openxmlformats.org/officeDocument/2006/relationships/hyperlink" Target="https://economic.school-info.te.ua/" TargetMode="External"/><Relationship Id="rId9" Type="http://schemas.openxmlformats.org/officeDocument/2006/relationships/hyperlink" Target="mailto:tnwk28@gmail.com" TargetMode="External"/><Relationship Id="rId14" Type="http://schemas.openxmlformats.org/officeDocument/2006/relationships/hyperlink" Target="https://sites.google.com/view/chernykhiv-school" TargetMode="Externa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https://mustectv.school-info.te.ua/" TargetMode="External"/><Relationship Id="rId3" Type="http://schemas.openxmlformats.org/officeDocument/2006/relationships/hyperlink" Target="mailto:zorynka@meta.ua" TargetMode="External"/><Relationship Id="rId7" Type="http://schemas.openxmlformats.org/officeDocument/2006/relationships/hyperlink" Target="mailto:ctdmy@ukr.net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msut.te.ua/" TargetMode="External"/><Relationship Id="rId11" Type="http://schemas.openxmlformats.org/officeDocument/2006/relationships/image" Target="../media/image15.jpg"/><Relationship Id="rId5" Type="http://schemas.openxmlformats.org/officeDocument/2006/relationships/hyperlink" Target="mailto:msytter@ukr.net" TargetMode="External"/><Relationship Id="rId10" Type="http://schemas.openxmlformats.org/officeDocument/2006/relationships/hyperlink" Target="http://shkolaremesel.com.ua/" TargetMode="External"/><Relationship Id="rId4" Type="http://schemas.openxmlformats.org/officeDocument/2006/relationships/hyperlink" Target="https://zorynka.com/" TargetMode="External"/><Relationship Id="rId9" Type="http://schemas.openxmlformats.org/officeDocument/2006/relationships/hyperlink" Target="mailto:shkolaremesel@ukr.net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mailto:tuhosha@ukr.net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jpg"/><Relationship Id="rId5" Type="http://schemas.openxmlformats.org/officeDocument/2006/relationships/hyperlink" Target="mailto:music2.te.ua@gmail.com" TargetMode="External"/><Relationship Id="rId4" Type="http://schemas.openxmlformats.org/officeDocument/2006/relationships/hyperlink" Target="mailto:music.school.te.1@gmail.com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nvk35.com.ua/home/" TargetMode="External"/><Relationship Id="rId3" Type="http://schemas.openxmlformats.org/officeDocument/2006/relationships/hyperlink" Target="mailto:ternopil.nvk7@gmail.com" TargetMode="External"/><Relationship Id="rId7" Type="http://schemas.openxmlformats.org/officeDocument/2006/relationships/hyperlink" Target="mailto:35tnvk@gmail.com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tnvk28.e-schools.info/" TargetMode="External"/><Relationship Id="rId5" Type="http://schemas.openxmlformats.org/officeDocument/2006/relationships/hyperlink" Target="mailto:tnwk28@gmail.com" TargetMode="External"/><Relationship Id="rId4" Type="http://schemas.openxmlformats.org/officeDocument/2006/relationships/hyperlink" Target="https://tps2.e-schools.info/" TargetMode="External"/><Relationship Id="rId9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mailto:dnz6iskrunka@gmail.com" TargetMode="External"/><Relationship Id="rId13" Type="http://schemas.openxmlformats.org/officeDocument/2006/relationships/hyperlink" Target="mailto:prominez10@ukr.net" TargetMode="External"/><Relationship Id="rId3" Type="http://schemas.openxmlformats.org/officeDocument/2006/relationships/hyperlink" Target="https://1.zdo.te.ua/" TargetMode="External"/><Relationship Id="rId7" Type="http://schemas.openxmlformats.org/officeDocument/2006/relationships/hyperlink" Target="https://www.tdzo4.com.ua/" TargetMode="External"/><Relationship Id="rId12" Type="http://schemas.openxmlformats.org/officeDocument/2006/relationships/hyperlink" Target="https://tdnz9.e-schools.info/" TargetMode="External"/><Relationship Id="rId17" Type="http://schemas.openxmlformats.org/officeDocument/2006/relationships/hyperlink" Target="mailto:tdnz14@ukr.net" TargetMode="External"/><Relationship Id="rId2" Type="http://schemas.openxmlformats.org/officeDocument/2006/relationships/notesSlide" Target="../notesSlides/notesSlide13.xml"/><Relationship Id="rId16" Type="http://schemas.openxmlformats.org/officeDocument/2006/relationships/hyperlink" Target="mailto:tdnz13.veselka@gmail.com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dnzusmishka@gmail.com" TargetMode="External"/><Relationship Id="rId11" Type="http://schemas.openxmlformats.org/officeDocument/2006/relationships/hyperlink" Target="mailto:tdnz9ds@gmail.com" TargetMode="External"/><Relationship Id="rId5" Type="http://schemas.openxmlformats.org/officeDocument/2006/relationships/hyperlink" Target="https://3.zdo.te.ua/" TargetMode="External"/><Relationship Id="rId15" Type="http://schemas.openxmlformats.org/officeDocument/2006/relationships/hyperlink" Target="mailto:12posnayko.te@ukr.net" TargetMode="External"/><Relationship Id="rId10" Type="http://schemas.openxmlformats.org/officeDocument/2006/relationships/hyperlink" Target="mailto:tzdo7ternopil@gmail.com" TargetMode="External"/><Relationship Id="rId4" Type="http://schemas.openxmlformats.org/officeDocument/2006/relationships/hyperlink" Target="mailto:tdnzn3@gmail.com" TargetMode="External"/><Relationship Id="rId9" Type="http://schemas.openxmlformats.org/officeDocument/2006/relationships/hyperlink" Target="https://6.zdo.te.ua/" TargetMode="External"/><Relationship Id="rId14" Type="http://schemas.openxmlformats.org/officeDocument/2006/relationships/hyperlink" Target="mailto:dnz11ternopol@gmail.com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mailto:tdnz022@gmail.com" TargetMode="External"/><Relationship Id="rId13" Type="http://schemas.openxmlformats.org/officeDocument/2006/relationships/hyperlink" Target="https://tzdo25.e-schools.info/" TargetMode="External"/><Relationship Id="rId3" Type="http://schemas.openxmlformats.org/officeDocument/2006/relationships/hyperlink" Target="mailto:dnz15.ternopil@gmail.com" TargetMode="External"/><Relationship Id="rId7" Type="http://schemas.openxmlformats.org/officeDocument/2006/relationships/hyperlink" Target="mailto:children20@ukr.net" TargetMode="External"/><Relationship Id="rId12" Type="http://schemas.openxmlformats.org/officeDocument/2006/relationships/hyperlink" Target="mailto:ternopildnz25@gmail.com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oksana-antoshkv@ukr.net" TargetMode="External"/><Relationship Id="rId11" Type="http://schemas.openxmlformats.org/officeDocument/2006/relationships/hyperlink" Target="https://24.zdo.te.ua/" TargetMode="External"/><Relationship Id="rId5" Type="http://schemas.openxmlformats.org/officeDocument/2006/relationships/hyperlink" Target="mailto:schoolsadok17@gmail.com" TargetMode="External"/><Relationship Id="rId10" Type="http://schemas.openxmlformats.org/officeDocument/2006/relationships/hyperlink" Target="mailto:mahtalir70@gmail.com" TargetMode="External"/><Relationship Id="rId4" Type="http://schemas.openxmlformats.org/officeDocument/2006/relationships/hyperlink" Target="mailto:dutsadochok16@gmail.com" TargetMode="External"/><Relationship Id="rId9" Type="http://schemas.openxmlformats.org/officeDocument/2006/relationships/hyperlink" Target="mailto:galinaletunskadnz23@ukr.net" TargetMode="External"/><Relationship Id="rId14" Type="http://schemas.openxmlformats.org/officeDocument/2006/relationships/image" Target="../media/image18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mailto:ternvk32@gmail.com" TargetMode="External"/><Relationship Id="rId3" Type="http://schemas.openxmlformats.org/officeDocument/2006/relationships/hyperlink" Target="mailto:ternopil.dnz27@gmail.com" TargetMode="External"/><Relationship Id="rId7" Type="http://schemas.openxmlformats.org/officeDocument/2006/relationships/hyperlink" Target="mailto:dnzmeteluk31@gmail.com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vishenka1930@gmail.com" TargetMode="External"/><Relationship Id="rId11" Type="http://schemas.openxmlformats.org/officeDocument/2006/relationships/image" Target="../media/image19.jpg"/><Relationship Id="rId5" Type="http://schemas.openxmlformats.org/officeDocument/2006/relationships/hyperlink" Target="mailto:vinochok29@gmail.com" TargetMode="External"/><Relationship Id="rId10" Type="http://schemas.openxmlformats.org/officeDocument/2006/relationships/hyperlink" Target="mailto:tdnz126@gmail.com" TargetMode="External"/><Relationship Id="rId4" Type="http://schemas.openxmlformats.org/officeDocument/2006/relationships/hyperlink" Target="https://tdnz27.e-schools.info/" TargetMode="External"/><Relationship Id="rId9" Type="http://schemas.openxmlformats.org/officeDocument/2006/relationships/hyperlink" Target="mailto:te.dnz.33@gmail.com" TargetMode="Externa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https://38.zdo.te.ua/" TargetMode="External"/><Relationship Id="rId3" Type="http://schemas.openxmlformats.org/officeDocument/2006/relationships/hyperlink" Target="mailto:olesja539122@gmai.com" TargetMode="External"/><Relationship Id="rId7" Type="http://schemas.openxmlformats.org/officeDocument/2006/relationships/hyperlink" Target="mailto:tdnz38@gmail.com" TargetMode="External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37.zdo.te.ua/" TargetMode="External"/><Relationship Id="rId11" Type="http://schemas.openxmlformats.org/officeDocument/2006/relationships/hyperlink" Target="https://sites.google.com/view/reabcentr/" TargetMode="External"/><Relationship Id="rId5" Type="http://schemas.openxmlformats.org/officeDocument/2006/relationships/hyperlink" Target="mailto:prolisok.1973@gmail.com" TargetMode="External"/><Relationship Id="rId10" Type="http://schemas.openxmlformats.org/officeDocument/2006/relationships/hyperlink" Target="mailto:edureabcenter@gmail.com" TargetMode="External"/><Relationship Id="rId4" Type="http://schemas.openxmlformats.org/officeDocument/2006/relationships/hyperlink" Target="https://34.zdo.te.ua/" TargetMode="External"/><Relationship Id="rId9" Type="http://schemas.openxmlformats.org/officeDocument/2006/relationships/hyperlink" Target="mailto:berizka_39@ukr.ne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ternopilcity.gov.ua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unu.edu.ua/" TargetMode="External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tntu.edu.ua/" TargetMode="External"/><Relationship Id="rId5" Type="http://schemas.openxmlformats.org/officeDocument/2006/relationships/hyperlink" Target="mailto:info@tnpu.edu.ua" TargetMode="External"/><Relationship Id="rId4" Type="http://schemas.openxmlformats.org/officeDocument/2006/relationships/hyperlink" Target="mailto:university@tdmu.edu.ua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mailto:kepit@tneu.edu.ua" TargetMode="Externa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5" Type="http://schemas.openxmlformats.org/officeDocument/2006/relationships/hyperlink" Target="mailto:tkhtt@i.ua" TargetMode="External"/><Relationship Id="rId4" Type="http://schemas.openxmlformats.org/officeDocument/2006/relationships/hyperlink" Target="mailto:admin_tmy@ukr.net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gi.edu.ua" TargetMode="External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jpg"/><Relationship Id="rId5" Type="http://schemas.openxmlformats.org/officeDocument/2006/relationships/hyperlink" Target="mailto:tktek@ukr.net" TargetMode="External"/><Relationship Id="rId4" Type="http://schemas.openxmlformats.org/officeDocument/2006/relationships/hyperlink" Target="mailto:paei.medcollege@gmail.com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mailto:tmkl3@meta.ua" TargetMode="External"/><Relationship Id="rId13" Type="http://schemas.openxmlformats.org/officeDocument/2006/relationships/hyperlink" Target="mailto:andriy.nyshchota@gmail.com" TargetMode="External"/><Relationship Id="rId3" Type="http://schemas.openxmlformats.org/officeDocument/2006/relationships/hyperlink" Target="mailto:tmkl@ukr.net" TargetMode="External"/><Relationship Id="rId7" Type="http://schemas.openxmlformats.org/officeDocument/2006/relationships/hyperlink" Target="https://tkml2.te.ua/" TargetMode="External"/><Relationship Id="rId12" Type="http://schemas.openxmlformats.org/officeDocument/2006/relationships/hyperlink" Target="https://tmldc.te.ua/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pysklyvets_ti@ukr.net" TargetMode="External"/><Relationship Id="rId11" Type="http://schemas.openxmlformats.org/officeDocument/2006/relationships/hyperlink" Target="mailto:vkl.ternopil@gmail.com" TargetMode="External"/><Relationship Id="rId5" Type="http://schemas.openxmlformats.org/officeDocument/2006/relationships/hyperlink" Target="mailto:miskdut@ukr.net" TargetMode="External"/><Relationship Id="rId15" Type="http://schemas.openxmlformats.org/officeDocument/2006/relationships/image" Target="../media/image25.jpg"/><Relationship Id="rId10" Type="http://schemas.openxmlformats.org/officeDocument/2006/relationships/hyperlink" Target="https://www.medical.te.ua/" TargetMode="External"/><Relationship Id="rId4" Type="http://schemas.openxmlformats.org/officeDocument/2006/relationships/hyperlink" Target="https://www.likarnia.te.ua/" TargetMode="External"/><Relationship Id="rId9" Type="http://schemas.openxmlformats.org/officeDocument/2006/relationships/hyperlink" Target="mailto:tcpmsd@ukr.net" TargetMode="External"/><Relationship Id="rId14" Type="http://schemas.openxmlformats.org/officeDocument/2006/relationships/hyperlink" Target="https://tmksp.te.ua/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0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social.te.gov.ua/kontakti/" TargetMode="External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cnap.rada.te.ua/" TargetMode="External"/><Relationship Id="rId5" Type="http://schemas.openxmlformats.org/officeDocument/2006/relationships/hyperlink" Target="https://ternopilcity.gov.ua/gromadyanam/sotsialni-poslugi/17594.html" TargetMode="External"/><Relationship Id="rId4" Type="http://schemas.openxmlformats.org/officeDocument/2006/relationships/hyperlink" Target="mailto:ternopil.tercenter@gmail.com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osvita.te.ua/" TargetMode="External"/><Relationship Id="rId2" Type="http://schemas.openxmlformats.org/officeDocument/2006/relationships/hyperlink" Target="https://www.facebook.com/ternopilpravovadopomoga/" TargetMode="Externa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9.jp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hyperlink" Target="mailto:centrschool3@ukr.net" TargetMode="External"/><Relationship Id="rId3" Type="http://schemas.openxmlformats.org/officeDocument/2006/relationships/hyperlink" Target="mailto:znamennia@gmail.com" TargetMode="External"/><Relationship Id="rId7" Type="http://schemas.openxmlformats.org/officeDocument/2006/relationships/hyperlink" Target="https://2.school-info.te.ua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tzschool2@ukr.net" TargetMode="External"/><Relationship Id="rId5" Type="http://schemas.openxmlformats.org/officeDocument/2006/relationships/hyperlink" Target="http://school-internat.in.ua/" TargetMode="External"/><Relationship Id="rId10" Type="http://schemas.openxmlformats.org/officeDocument/2006/relationships/image" Target="../media/image11.jpg"/><Relationship Id="rId4" Type="http://schemas.openxmlformats.org/officeDocument/2006/relationships/hyperlink" Target="mailto:ter.spec.school@gmail.com" TargetMode="External"/><Relationship Id="rId9" Type="http://schemas.openxmlformats.org/officeDocument/2006/relationships/hyperlink" Target="https://school3.com.ua/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mailto:school8ternopil@ukr.net" TargetMode="External"/><Relationship Id="rId13" Type="http://schemas.openxmlformats.org/officeDocument/2006/relationships/hyperlink" Target="https://10.school-info.te.ua/" TargetMode="External"/><Relationship Id="rId18" Type="http://schemas.openxmlformats.org/officeDocument/2006/relationships/hyperlink" Target="mailto:oksi_dobro@ukr.net" TargetMode="External"/><Relationship Id="rId3" Type="http://schemas.openxmlformats.org/officeDocument/2006/relationships/hyperlink" Target="https://school4.te.ua/" TargetMode="External"/><Relationship Id="rId7" Type="http://schemas.openxmlformats.org/officeDocument/2006/relationships/hyperlink" Target="https://7.school-info.te.ua/" TargetMode="External"/><Relationship Id="rId12" Type="http://schemas.openxmlformats.org/officeDocument/2006/relationships/hyperlink" Target="mailto:school10ter@gmail.com" TargetMode="External"/><Relationship Id="rId17" Type="http://schemas.openxmlformats.org/officeDocument/2006/relationships/hyperlink" Target="http://13school.te.ua/" TargetMode="External"/><Relationship Id="rId2" Type="http://schemas.openxmlformats.org/officeDocument/2006/relationships/notesSlide" Target="../notesSlides/notesSlide5.xml"/><Relationship Id="rId16" Type="http://schemas.openxmlformats.org/officeDocument/2006/relationships/hyperlink" Target="mailto:school-licey_13@ukr.net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mailto:school7tr@ukr.net" TargetMode="External"/><Relationship Id="rId11" Type="http://schemas.openxmlformats.org/officeDocument/2006/relationships/hyperlink" Target="https://9.school-info.te.ua/" TargetMode="External"/><Relationship Id="rId5" Type="http://schemas.openxmlformats.org/officeDocument/2006/relationships/hyperlink" Target="https://shkola-licej6.te.ua/" TargetMode="External"/><Relationship Id="rId15" Type="http://schemas.openxmlformats.org/officeDocument/2006/relationships/hyperlink" Target="https://11.school-info.te.ua/" TargetMode="External"/><Relationship Id="rId10" Type="http://schemas.openxmlformats.org/officeDocument/2006/relationships/hyperlink" Target="mailto:tnvkzosh.9@gmail.com" TargetMode="External"/><Relationship Id="rId19" Type="http://schemas.openxmlformats.org/officeDocument/2006/relationships/hyperlink" Target="https://school14tr.com.ua/" TargetMode="External"/><Relationship Id="rId4" Type="http://schemas.openxmlformats.org/officeDocument/2006/relationships/hyperlink" Target="https://5.school-info.te.ua/" TargetMode="External"/><Relationship Id="rId9" Type="http://schemas.openxmlformats.org/officeDocument/2006/relationships/hyperlink" Target="http://school-8.com.ua/" TargetMode="External"/><Relationship Id="rId14" Type="http://schemas.openxmlformats.org/officeDocument/2006/relationships/hyperlink" Target="mailto:11schoolternopil@gmail.com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school17.te.ua/" TargetMode="External"/><Relationship Id="rId13" Type="http://schemas.openxmlformats.org/officeDocument/2006/relationships/hyperlink" Target="mailto:school-20@ukr.net" TargetMode="External"/><Relationship Id="rId18" Type="http://schemas.openxmlformats.org/officeDocument/2006/relationships/hyperlink" Target="mailto:school23tr@ukr.net" TargetMode="External"/><Relationship Id="rId3" Type="http://schemas.openxmlformats.org/officeDocument/2006/relationships/hyperlink" Target="mailto:skhool_15@ukr.net" TargetMode="External"/><Relationship Id="rId7" Type="http://schemas.openxmlformats.org/officeDocument/2006/relationships/hyperlink" Target="mailto:schola17@ukr.net" TargetMode="External"/><Relationship Id="rId12" Type="http://schemas.openxmlformats.org/officeDocument/2006/relationships/hyperlink" Target="https://19school.wixsite.com/te-ua" TargetMode="External"/><Relationship Id="rId17" Type="http://schemas.openxmlformats.org/officeDocument/2006/relationships/hyperlink" Target="mailto:22_schooltern@ukr.net" TargetMode="External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l21.te.ua/" TargetMode="External"/><Relationship Id="rId20" Type="http://schemas.openxmlformats.org/officeDocument/2006/relationships/hyperlink" Target="https://school24.te.ua/" TargetMode="Externa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school16.te.ua/" TargetMode="External"/><Relationship Id="rId11" Type="http://schemas.openxmlformats.org/officeDocument/2006/relationships/hyperlink" Target="mailto:School_19@ukr.net" TargetMode="External"/><Relationship Id="rId5" Type="http://schemas.openxmlformats.org/officeDocument/2006/relationships/hyperlink" Target="mailto:school16ter@gmail.com" TargetMode="External"/><Relationship Id="rId15" Type="http://schemas.openxmlformats.org/officeDocument/2006/relationships/hyperlink" Target="mailto:schcool21@ukr.net" TargetMode="External"/><Relationship Id="rId10" Type="http://schemas.openxmlformats.org/officeDocument/2006/relationships/hyperlink" Target="https://school18.te.ua/" TargetMode="External"/><Relationship Id="rId19" Type="http://schemas.openxmlformats.org/officeDocument/2006/relationships/hyperlink" Target="mailto:school24igor@ukr.net" TargetMode="External"/><Relationship Id="rId4" Type="http://schemas.openxmlformats.org/officeDocument/2006/relationships/hyperlink" Target="http://tnvk15.te.sch.in.ua/" TargetMode="External"/><Relationship Id="rId9" Type="http://schemas.openxmlformats.org/officeDocument/2006/relationships/hyperlink" Target="mailto:school-18-@ukr.net" TargetMode="External"/><Relationship Id="rId14" Type="http://schemas.openxmlformats.org/officeDocument/2006/relationships/hyperlink" Target="https://school20.te.ua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FFF511-4CAB-A64C-A5DD-3E2A8035478B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869" y="418011"/>
            <a:ext cx="6618514" cy="6096001"/>
          </a:xfrm>
        </p:spPr>
      </p:pic>
      <p:sp>
        <p:nvSpPr>
          <p:cNvPr id="13" name="Заголовок 12">
            <a:extLst>
              <a:ext uri="{FF2B5EF4-FFF2-40B4-BE49-F238E27FC236}">
                <a16:creationId xmlns:a16="http://schemas.microsoft.com/office/drawing/2014/main" id="{A1BF7DBB-67AA-4599-B44E-07D280BDFAA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27248" y="1227908"/>
            <a:ext cx="5943600" cy="2595155"/>
          </a:xfrm>
        </p:spPr>
        <p:txBody>
          <a:bodyPr rtlCol="0"/>
          <a:lstStyle/>
          <a:p>
            <a:r>
              <a:rPr lang="uk-UA" sz="4800" b="1" smtClean="0"/>
              <a:t>Тернопільська</a:t>
            </a:r>
            <a:r>
              <a:rPr lang="uk-UA" b="1" smtClean="0"/>
              <a:t>  </a:t>
            </a:r>
            <a:r>
              <a:rPr lang="uk-UA" sz="4000" b="1" dirty="0"/>
              <a:t>територіальна громада</a:t>
            </a:r>
            <a:endParaRPr lang="uk-UA" sz="4000" dirty="0"/>
          </a:p>
        </p:txBody>
      </p:sp>
      <p:cxnSp>
        <p:nvCxnSpPr>
          <p:cNvPr id="17" name="Прямая соединительная линия 16" descr="разделительная линия">
            <a:extLst>
              <a:ext uri="{FF2B5EF4-FFF2-40B4-BE49-F238E27FC236}">
                <a16:creationId xmlns:a16="http://schemas.microsoft.com/office/drawing/2014/main" id="{BA62D616-C355-46BC-B4B6-8254E2BE6EE7}"/>
              </a:ext>
            </a:extLst>
          </p:cNvPr>
          <p:cNvCxnSpPr/>
          <p:nvPr/>
        </p:nvCxnSpPr>
        <p:spPr>
          <a:xfrm>
            <a:off x="5791785" y="3949699"/>
            <a:ext cx="608430" cy="0"/>
          </a:xfrm>
          <a:prstGeom prst="line">
            <a:avLst/>
          </a:prstGeom>
          <a:ln w="57150" cap="rnd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Подзаголовок 13">
            <a:extLst>
              <a:ext uri="{FF2B5EF4-FFF2-40B4-BE49-F238E27FC236}">
                <a16:creationId xmlns:a16="http://schemas.microsoft.com/office/drawing/2014/main" id="{F5E856BA-8A49-437A-AC08-57B28491C5F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r>
              <a:rPr lang="uk-UA" dirty="0" smtClean="0"/>
              <a:t>Тернопільський</a:t>
            </a:r>
            <a:r>
              <a:rPr lang="en-US" dirty="0" smtClean="0"/>
              <a:t> </a:t>
            </a:r>
            <a:r>
              <a:rPr lang="uk-UA" dirty="0" smtClean="0"/>
              <a:t>район</a:t>
            </a:r>
          </a:p>
          <a:p>
            <a:r>
              <a:rPr lang="ru-RU" dirty="0" err="1" smtClean="0"/>
              <a:t>Тернопільська</a:t>
            </a:r>
            <a:r>
              <a:rPr lang="ru-RU" dirty="0" smtClean="0"/>
              <a:t> область</a:t>
            </a:r>
            <a:endParaRPr lang="ru-RU" dirty="0"/>
          </a:p>
        </p:txBody>
      </p:sp>
      <p:sp>
        <p:nvSpPr>
          <p:cNvPr id="15" name="Текст 14">
            <a:extLst>
              <a:ext uri="{FF2B5EF4-FFF2-40B4-BE49-F238E27FC236}">
                <a16:creationId xmlns:a16="http://schemas.microsoft.com/office/drawing/2014/main" id="{A7ECF636-D45E-4307-9E3A-89A2B596027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641140" y="5795479"/>
            <a:ext cx="2915816" cy="258532"/>
          </a:xfrm>
        </p:spPr>
        <p:txBody>
          <a:bodyPr rtlCol="0"/>
          <a:lstStyle/>
          <a:p>
            <a:pPr rtl="0"/>
            <a:r>
              <a:rPr lang="ru-RU" dirty="0" smtClean="0"/>
              <a:t>2025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06193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4BAF6A24-4ECF-4F26-AAE3-EE8BD08C1B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10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85452" y="3251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83177" y="412413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ТЕРНОПІЛЬСЬКА ЗАГАЛЬНООСВІТНЯ ШКОЛА І-ІІІ СТУПЕНІВ № 26 ІМЕНІ ДМИТРА ЗАПЛІТНОГО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б-р Пантелеймона Куліша, 9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26 80 59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3"/>
              </a:rPr>
              <a:t>school_26@ukr.net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3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3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4"/>
              </a:rPr>
              <a:t>https://26.school-info.te.ua/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ЗАГАЛЬНООСВІТНЯ ШКОЛА І-ІІІ СТУПЕНІВ № 27 ІМЕНІ ВІКТОРА ГУРНЯКА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б-р Куліша, 7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26 56 66, (0352) 26 50 46, (0352) 26 35 48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5"/>
              </a:rPr>
              <a:t>Ts_n_27@ukr.net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5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5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6"/>
              </a:rPr>
              <a:t>https://27.school-info.te.ua/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ЗАГАЛЬНООСВІТНЯ ШКОЛА І-ІІІ СТУПЕНІВ №28 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б-р Дмитра Вишневецького, 8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26 52 90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7"/>
              </a:rPr>
              <a:t>school28te@gmail.com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7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7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8"/>
              </a:rPr>
              <a:t>https://28.te.ua/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спеціалізована школа І-ІІІ ступенів № 29 з поглибленим вивченням іноземних мов 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б-р Дмитра Вишневецького, 10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26 89 82, (0352) 26 51 21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9"/>
              </a:rPr>
              <a:t>alyaska-29@ukr.net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9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9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0"/>
              </a:rPr>
              <a:t>http://www.school29.te.sch.in.ua/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гімназія №30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Калинова, 46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23 80 20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1"/>
              </a:rPr>
              <a:t>school30tern@gmail.com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11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11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2"/>
              </a:rPr>
              <a:t>https://tnvk30.te.ua/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endParaRPr lang="en-US" sz="12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680" y="412413"/>
            <a:ext cx="4248091" cy="2178508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8679" y="3264618"/>
            <a:ext cx="4248091" cy="238955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7183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4BAF6A24-4ECF-4F26-AAE3-EE8BD08C1B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11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85452" y="3251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329649" y="355631"/>
            <a:ext cx="6096000" cy="63658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Тернопільський класичний ліцей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Михайла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Вебицького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3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26 19 20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3"/>
              </a:rPr>
              <a:t>klas_gimnazya@ukr.net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3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3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4"/>
              </a:rPr>
              <a:t>https://tkl.te.ua/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Відокремлений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структурний підрозділ “Гімназія “Гармонія” Галицького фахового коледжу імені В'ячеслава </a:t>
            </a:r>
            <a:r>
              <a:rPr lang="uk-UA" sz="1200" b="1" dirty="0" err="1">
                <a:solidFill>
                  <a:srgbClr val="000000"/>
                </a:solidFill>
                <a:latin typeface="+mj-lt"/>
              </a:rPr>
              <a:t>Чорновола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”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Богдана Хмельницького, 15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25 76 49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5"/>
              </a:rPr>
              <a:t>info@gi.edu.ua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5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5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6"/>
              </a:rPr>
              <a:t>https://garmonia.gi.edu.ua/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академічний ліцей “Генезис”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Хліборобна, 26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53 91 24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7"/>
              </a:rPr>
              <a:t>genesys.ter@ukr.net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7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7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8"/>
              </a:rPr>
              <a:t>https://genesys.te.ua/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навчально-виховний комплекс “Школа-колегіум Патріарха Йосифа Сліпого”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Юності, 3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53 31 22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9"/>
              </a:rPr>
              <a:t>school-collegium@ukr.net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9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9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0"/>
              </a:rPr>
              <a:t>https://12.school-info.te.ua/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академічний ліцей “Українська гімназія” ім. </a:t>
            </a:r>
            <a:r>
              <a:rPr lang="uk-UA" sz="1200" b="1" dirty="0" err="1">
                <a:solidFill>
                  <a:srgbClr val="000000"/>
                </a:solidFill>
                <a:latin typeface="+mj-lt"/>
              </a:rPr>
              <a:t>І.Франка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Миколая Коперника, 14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52 67 98, (0352) 26 81 47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1"/>
              </a:rPr>
              <a:t>talug2023@gmail.com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11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11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2"/>
              </a:rPr>
              <a:t>https://gimnasium.te.ua/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endParaRPr lang="en-US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/>
            </a:r>
            <a:br>
              <a:rPr lang="en-US" sz="1200" dirty="0"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7" y="325147"/>
            <a:ext cx="3947035" cy="59254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85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4BAF6A24-4ECF-4F26-AAE3-EE8BD08C1B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12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85452" y="3251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92183" y="528158"/>
            <a:ext cx="3997234" cy="5996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Тернопільська початкова школа “Ерудит” 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б-р Данила Галицького, 3 А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24 13 29, (0352) 24 32 49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3"/>
              </a:rPr>
              <a:t>tern_economic_school@ukr.net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3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3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4"/>
              </a:rPr>
              <a:t>https://economic.school-info.te.ua/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ПОЧАТКОВА ШКОЛА №1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Лесі Українки, 12А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24 37 26, (0352) 24 00 00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5"/>
              </a:rPr>
              <a:t>specps_im@ukr.net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5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5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6"/>
              </a:rPr>
              <a:t>https://english.school-info.te.ua/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ПОЧАТКОВА ШКОЛА №2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Василя Стуса, 6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26 84 89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7"/>
              </a:rPr>
              <a:t>ternopil.nvk7@gmail.com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7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7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8"/>
              </a:rPr>
              <a:t>https://tps2.e-schools.info/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початкова школа №3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Братів Бойчуків, 10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26 98 93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9"/>
              </a:rPr>
              <a:t>tnwk28@gmail.com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9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9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0"/>
              </a:rPr>
              <a:t>https://tnvk28.e-schools.info/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ПОЧАТКОВА ШКОЛА №5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С.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Будного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26 А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43 57 00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u="sng" dirty="0">
                <a:solidFill>
                  <a:srgbClr val="1155CC"/>
                </a:solidFill>
                <a:latin typeface="+mj-lt"/>
                <a:hlinkClick r:id="rId11"/>
              </a:rPr>
              <a:t>35</a:t>
            </a:r>
            <a:r>
              <a:rPr lang="en-US" sz="1200" u="sng" dirty="0">
                <a:solidFill>
                  <a:srgbClr val="1155CC"/>
                </a:solidFill>
                <a:latin typeface="+mj-lt"/>
                <a:hlinkClick r:id="rId11"/>
              </a:rPr>
              <a:t>tnvk@gmail.com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11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11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2"/>
              </a:rPr>
              <a:t>https://www.tnvk35.com.ua/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endParaRPr lang="en-US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/>
            </a:r>
            <a:br>
              <a:rPr lang="en-US" sz="1200" dirty="0"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053699" y="528158"/>
            <a:ext cx="6096000" cy="489364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 err="1">
                <a:solidFill>
                  <a:srgbClr val="000000"/>
                </a:solidFill>
                <a:latin typeface="+mj-lt"/>
              </a:rPr>
              <a:t>Чернихівська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 загальноосвітня школа </a:t>
            </a:r>
            <a:r>
              <a:rPr lang="en-US" sz="1200" b="1" dirty="0">
                <a:solidFill>
                  <a:srgbClr val="000000"/>
                </a:solidFill>
                <a:latin typeface="+mj-lt"/>
              </a:rPr>
              <a:t>I-III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ступенів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Ровиська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5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(03540) 3 46 21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dirty="0">
                <a:solidFill>
                  <a:srgbClr val="000000"/>
                </a:solidFill>
                <a:latin typeface="+mj-lt"/>
              </a:rPr>
              <a:t>chernuhiv_zosh@ukr.net; </a:t>
            </a:r>
            <a:r>
              <a:rPr lang="en-US" sz="1200" u="sng" dirty="0">
                <a:solidFill>
                  <a:srgbClr val="1155CC"/>
                </a:solidFill>
                <a:latin typeface="+mj-lt"/>
                <a:hlinkClick r:id="rId13"/>
              </a:rPr>
              <a:t>chernuhivzosh15@gmail.com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</a:t>
            </a:r>
            <a:br>
              <a:rPr lang="en-US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4"/>
              </a:rPr>
              <a:t>https://sites.google.com/view/chernykhiv-school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спеціальна загальноосвітня школа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Академіка Сахарова, 4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26 17 87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u="sng" dirty="0">
                <a:solidFill>
                  <a:srgbClr val="1155CC"/>
                </a:solidFill>
                <a:latin typeface="+mj-lt"/>
                <a:hlinkClick r:id="rId15"/>
              </a:rPr>
              <a:t>0969@</a:t>
            </a:r>
            <a:r>
              <a:rPr lang="en-US" sz="1200" u="sng" dirty="0">
                <a:solidFill>
                  <a:srgbClr val="1155CC"/>
                </a:solidFill>
                <a:latin typeface="+mj-lt"/>
                <a:hlinkClick r:id="rId15"/>
              </a:rPr>
              <a:t>ukr.net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15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15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6"/>
              </a:rPr>
              <a:t>https://specschool.pp.ua/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ПРИВАТНА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ОРГАНІЗАЦІЯ (УСТАНОВА, ЗАКЛАД) “ПРИВАТНИЙ ЗАКЛАД ЗАГАЛЬНОЇ СЕРЕДНЬОЇ ОСВІТИ “ТЕРНОПІЛЬСЬКИЙ ЛІЦЕЙ “ШКОЛА МАЙБУТНЬОГО”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Тролейбусна, 9 Б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(098) 987 81 77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7"/>
              </a:rPr>
              <a:t>fschool.te@gmail.com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17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17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8"/>
              </a:rPr>
              <a:t>https://fschool-ternopil.com/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ПРИВАТНИЙ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ЗАГАЛЬНОЇ СЕРЕДНЬОЇ ОСВІТИ ЛІЦЕЙ “ІТ СТЕП СКУЛ ТЕРНОПІЛЬ”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просп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 Степана Бандери, 83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(067) 699 57 75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9"/>
              </a:rPr>
              <a:t>itschool.te@itstep.org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19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19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20"/>
              </a:rPr>
              <a:t>https://te.itstep.school/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endParaRPr lang="en-US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56429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4BAF6A24-4ECF-4F26-AAE3-EE8BD08C1B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13</a:t>
            </a:fld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488469" y="386703"/>
            <a:ext cx="4331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00B050"/>
                </a:solidFill>
                <a:latin typeface="+mj-lt"/>
              </a:rPr>
              <a:t>Освіта та культура:</a:t>
            </a:r>
            <a:endParaRPr lang="uk-UA" sz="3200" b="1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368352" y="724181"/>
            <a:ext cx="462488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 smtClean="0">
                <a:solidFill>
                  <a:srgbClr val="00B050"/>
                </a:solidFill>
                <a:latin typeface="+mj-lt"/>
              </a:rPr>
              <a:t>Позашкільна освіта:</a:t>
            </a:r>
            <a:endParaRPr lang="uk-UA" sz="1400" b="1" dirty="0" smtClean="0">
              <a:solidFill>
                <a:srgbClr val="00B050"/>
              </a:solidFill>
              <a:latin typeface="+mj-lt"/>
            </a:endParaRPr>
          </a:p>
          <a:p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endParaRPr lang="uk-UA" sz="12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454823" y="58385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68352" y="1230187"/>
            <a:ext cx="6096000" cy="470898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Комунальний заклад Тернопільської міської ради “Дитяча хорова школа “Зоринка” імені </a:t>
            </a:r>
            <a:r>
              <a:rPr lang="uk-UA" sz="1200" b="1" dirty="0" err="1">
                <a:solidFill>
                  <a:srgbClr val="000000"/>
                </a:solidFill>
                <a:latin typeface="+mj-lt"/>
              </a:rPr>
              <a:t>Ізидора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 </a:t>
            </a:r>
            <a:r>
              <a:rPr lang="uk-UA" sz="1200" b="1" dirty="0" err="1">
                <a:solidFill>
                  <a:srgbClr val="000000"/>
                </a:solidFill>
                <a:latin typeface="+mj-lt"/>
              </a:rPr>
              <a:t>Доскоча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”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Грушевського , 2-а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25 15 90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3"/>
              </a:rPr>
              <a:t>zorynka@meta.ua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3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3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4"/>
              </a:rPr>
              <a:t>https://zorynka.com/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en-US" sz="1200" b="1" dirty="0" smtClean="0">
                <a:solidFill>
                  <a:srgbClr val="000000"/>
                </a:solidFill>
                <a:latin typeface="+mj-lt"/>
              </a:rPr>
              <a:t>“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Комунальний заклад Тернопільської міської ради “Станція юних техніків”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вул.Київська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3 Г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5"/>
              </a:rPr>
              <a:t>msytter@ukr.net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5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5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6"/>
              </a:rPr>
              <a:t>https://msut.te.ua/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Комунальний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Тернопільської міської ради “Центр творчості дітей та юнацтва”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Грушевсько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2а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25 05 42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7"/>
              </a:rPr>
              <a:t>ctdmy@ukr.net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</a:t>
            </a:r>
            <a:br>
              <a:rPr lang="en-US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8"/>
              </a:rPr>
              <a:t>https://mustectv.school-info.te.ua/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Комунальний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Тернопільської міської ради “Школа народних </a:t>
            </a:r>
            <a:r>
              <a:rPr lang="uk-UA" sz="1200" b="1" dirty="0" err="1">
                <a:solidFill>
                  <a:srgbClr val="000000"/>
                </a:solidFill>
                <a:latin typeface="+mj-lt"/>
              </a:rPr>
              <a:t>ремесел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”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вул.Новий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 Світ, 19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25 34 93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9"/>
              </a:rPr>
              <a:t>shkolaremesel@ukr.net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9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9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0"/>
              </a:rPr>
              <a:t>http://shkolaremesel.com.ua/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endParaRPr lang="en-US" sz="1200" dirty="0">
              <a:latin typeface="+mj-lt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79029" y="1260964"/>
            <a:ext cx="424107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j-lt"/>
              </a:rPr>
              <a:t/>
            </a:r>
            <a:br>
              <a:rPr lang="en-US" sz="1200" dirty="0"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0" r="14992"/>
          <a:stretch/>
        </p:blipFill>
        <p:spPr>
          <a:xfrm>
            <a:off x="400503" y="1545021"/>
            <a:ext cx="4598126" cy="407931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6488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722812" y="1284242"/>
            <a:ext cx="485938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Комунальна установа початковий спеціалізований мистецький навчальний заклад “Тернопільська художня школа імені Михайла Бойчука”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Братів Бойчуків, 3А; вул. Медова, 6; вул. Виговського, 13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26 72 07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3"/>
              </a:rPr>
              <a:t>tuhosha@ukr.net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b="1" dirty="0">
                <a:solidFill>
                  <a:srgbClr val="000000"/>
                </a:solidFill>
                <a:latin typeface="+mj-lt"/>
              </a:rPr>
              <a:t>Комунальна установа початковий спеціалізований мистецький навчальний заклад “Тернопільська музична школа №1 імені Василя Барвінського”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Камінна, 3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  (0352) 25 25 03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4"/>
              </a:rPr>
              <a:t>music.school.te.1@gmail.com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b="1" dirty="0">
                <a:solidFill>
                  <a:srgbClr val="000000"/>
                </a:solidFill>
                <a:latin typeface="+mj-lt"/>
              </a:rPr>
              <a:t>Комунальна установа початковий спеціалізований мистецький навчальний заклад “Тернопільська музична школа №2 імені Михайла Вербицького”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Пушкіна, 4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28 39 02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5"/>
              </a:rPr>
              <a:t>music2.te.ua@gmail.com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endParaRPr lang="en-US" sz="1200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583" y="1192121"/>
            <a:ext cx="5989320" cy="393382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5179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4BAF6A24-4ECF-4F26-AAE3-EE8BD08C1B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15</a:t>
            </a:fld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585452" y="501964"/>
            <a:ext cx="4331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00B050"/>
                </a:solidFill>
                <a:latin typeface="+mj-lt"/>
              </a:rPr>
              <a:t>Освіта та культура:</a:t>
            </a:r>
            <a:endParaRPr lang="uk-UA" sz="3200" b="1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91200" y="1649973"/>
            <a:ext cx="4624886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>
                <a:solidFill>
                  <a:srgbClr val="00B050"/>
                </a:solidFill>
                <a:latin typeface="+mj-lt"/>
              </a:rPr>
              <a:t>Дошкільні заклади (</a:t>
            </a:r>
            <a:r>
              <a:rPr lang="uk-UA" sz="1400" b="1" dirty="0" smtClean="0">
                <a:solidFill>
                  <a:srgbClr val="00B050"/>
                </a:solidFill>
                <a:latin typeface="+mj-lt"/>
              </a:rPr>
              <a:t>Садочки):</a:t>
            </a:r>
          </a:p>
          <a:p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endParaRPr lang="uk-UA" sz="1200" b="1" dirty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585452" y="3251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91200" y="2266121"/>
            <a:ext cx="6096000" cy="3770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ТЕРНОПІЛЬСЬКА ПОЧАТКОВА ШКОЛА №2 з дошкільним підрозділом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Стуса, 6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26 84 89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3"/>
              </a:rPr>
              <a:t>ternopil.nvk7@gmail.com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3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3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4"/>
              </a:rPr>
              <a:t>https://tps2.e-schools.info/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endParaRPr lang="en-US" sz="1200" dirty="0">
              <a:latin typeface="+mj-lt"/>
            </a:endParaRPr>
          </a:p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Тернопільська початкова школа №3  (з дошкільним підрозділом)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Братів Бойчуків, 10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26 98 93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5"/>
              </a:rPr>
              <a:t>tnwk28@gmail.com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5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5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6"/>
              </a:rPr>
              <a:t>https://tnvk28.e-schools.info/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6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6"/>
              </a:rPr>
            </a:br>
            <a:r>
              <a:rPr lang="en-US" sz="1200" dirty="0">
                <a:solidFill>
                  <a:srgbClr val="000000"/>
                </a:solidFill>
                <a:latin typeface="+mj-lt"/>
                <a:hlinkClick r:id="rId6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6"/>
              </a:rPr>
            </a:br>
            <a:r>
              <a:rPr lang="uk-UA" sz="1200" b="1" dirty="0">
                <a:solidFill>
                  <a:srgbClr val="000000"/>
                </a:solidFill>
                <a:latin typeface="+mj-lt"/>
              </a:rPr>
              <a:t>ТЕРНОПІЛЬСЬКА ПОЧАТКОВА ШКОЛА № 5  з дошкільним підрозділом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Степана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Будного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 26а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u="sng" dirty="0">
                <a:solidFill>
                  <a:srgbClr val="1155CC"/>
                </a:solidFill>
                <a:latin typeface="+mj-lt"/>
                <a:hlinkClick r:id="rId7"/>
              </a:rPr>
              <a:t>35</a:t>
            </a:r>
            <a:r>
              <a:rPr lang="en-US" sz="1200" u="sng" dirty="0">
                <a:solidFill>
                  <a:srgbClr val="1155CC"/>
                </a:solidFill>
                <a:latin typeface="+mj-lt"/>
                <a:hlinkClick r:id="rId7"/>
              </a:rPr>
              <a:t>tnvk@gmail.com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7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7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8"/>
              </a:rPr>
              <a:t>https://www.tnvk35.com.ua/home/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endParaRPr lang="en-US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/>
            </a:r>
            <a:br>
              <a:rPr lang="en-US" sz="1200" dirty="0"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249" y="1506038"/>
            <a:ext cx="4830021" cy="418936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8212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4BAF6A24-4ECF-4F26-AAE3-EE8BD08C1B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16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85452" y="3251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05097" y="469452"/>
            <a:ext cx="5468983" cy="61811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Тернопільський заклад дошкільної освіти ясла-садок №1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Торговиця, 2А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3"/>
              </a:rPr>
              <a:t>https://1.zdo.te.ua/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(ясла-садок) №2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Лесі Українки, 10 б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24 23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43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(ясла-садок) №3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Юності, 9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43 22 92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4"/>
              </a:rPr>
              <a:t>tdnzn3@gmail.com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4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4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5"/>
              </a:rPr>
              <a:t>https://3.zdo.te.ua/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(ясла-садок) №4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Київська, 3в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51 01 25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6"/>
              </a:rPr>
              <a:t>dnzusmishka@gmail.com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6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6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7"/>
              </a:rPr>
              <a:t>https://www.tdzo4.com.ua/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(ясла-садок комбінованого типу) № 6 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Протасевича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8а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24 01 59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8"/>
              </a:rPr>
              <a:t>dnz6iskrunka@gmail.com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8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8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9"/>
              </a:rPr>
              <a:t>https://6.zdo.te.ua/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(ясла-садок) № 7 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Паркова, 12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0"/>
              </a:rPr>
              <a:t>tzdo7ternopil@gmail.com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endParaRPr lang="en-US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/>
            </a:r>
            <a:br>
              <a:rPr lang="en-US" sz="1200" dirty="0"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779766" y="466750"/>
            <a:ext cx="6096000" cy="636584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Тернопільський заклад дошкільної освіти (садок компенсуючого типу) №8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Гетьмана І. Виговського, 5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53 79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66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(ясла- садок ) №9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15 Квітня, 33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1"/>
              </a:rPr>
              <a:t>tdnz9ds@gmail.com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11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11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2"/>
              </a:rPr>
              <a:t>https://tdnz9.e-schools.info/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(ясла- садок) № 10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3"/>
              </a:rPr>
              <a:t>prominez10@ukr.net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ясла-садок № 11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Шкільна, 3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22 51 53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4"/>
              </a:rPr>
              <a:t>dnz11ternopol@gmail.com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освіти( ясла-садок) №12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Паркова, 7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52 62 53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u="sng" dirty="0">
                <a:solidFill>
                  <a:srgbClr val="1155CC"/>
                </a:solidFill>
                <a:latin typeface="+mj-lt"/>
                <a:hlinkClick r:id="rId15"/>
              </a:rPr>
              <a:t>12</a:t>
            </a:r>
            <a:r>
              <a:rPr lang="en-US" sz="1200" u="sng" dirty="0">
                <a:solidFill>
                  <a:srgbClr val="1155CC"/>
                </a:solidFill>
                <a:latin typeface="+mj-lt"/>
                <a:hlinkClick r:id="rId15"/>
              </a:rPr>
              <a:t>posnayko.te@ukr.net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(ясла-садок) №13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Юності, 1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53 11 54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6"/>
              </a:rPr>
              <a:t>tdnz13.veselka@gmail.com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(ясла - садок) №14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Київська, 1а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26 97 47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7"/>
              </a:rPr>
              <a:t>tdnz14@ukr.net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endParaRPr lang="en-US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/>
            </a:r>
            <a:br>
              <a:rPr lang="en-US" sz="1200" dirty="0">
                <a:latin typeface="+mj-lt"/>
              </a:rPr>
            </a:br>
            <a:endParaRPr lang="uk-U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682802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4BAF6A24-4ECF-4F26-AAE3-EE8BD08C1B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17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85452" y="3251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2550" y="325147"/>
            <a:ext cx="6096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Тернопільський заклад дошкільної освіти (ясла - садок) №15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Шота Руставелі, 1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52 49 72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3"/>
              </a:rPr>
              <a:t>dnz15.ternopil@gmail.com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(ясла-садок) №16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Миру, 9 а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53 49 54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4"/>
              </a:rPr>
              <a:t>dutsadochok16@gmail.com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(ясла-садок) №17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Симоненка, 22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26 16 00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5"/>
              </a:rPr>
              <a:t>schoolsadok17@gmail.com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(ясла-садок) №18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Юності, 5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53 39 67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6"/>
              </a:rPr>
              <a:t>oksana-antoshkv@ukr.net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освіти(ясла-садок) №19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Громницького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3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53 69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99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(ЯСЛА-САДОК) №20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б-р Д. Галицького, 1а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24 41 00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7"/>
              </a:rPr>
              <a:t>children20@ukr.net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(ясла-садок) №21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Вишневецького,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6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en-US" sz="1200" dirty="0">
                <a:latin typeface="+mj-lt"/>
              </a:rPr>
              <a:t/>
            </a:r>
            <a:br>
              <a:rPr lang="en-US" sz="1200" dirty="0"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98960" y="87086"/>
            <a:ext cx="6096000" cy="378052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b="1" dirty="0">
                <a:solidFill>
                  <a:srgbClr val="000000"/>
                </a:solidFill>
                <a:latin typeface="+mj-lt"/>
              </a:rPr>
              <a:t>Тернопільський заклад дошкільної освіти (ясла-садок) №22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Б. Лепкого, 1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8"/>
              </a:rPr>
              <a:t>tdnz022@gmail.com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endParaRPr lang="uk-UA" sz="1200" dirty="0" smtClean="0">
              <a:solidFill>
                <a:srgbClr val="000000"/>
              </a:solidFill>
              <a:latin typeface="+mj-lt"/>
            </a:endParaRPr>
          </a:p>
          <a:p>
            <a:r>
              <a:rPr lang="uk-UA" sz="1200" b="1" dirty="0">
                <a:latin typeface="+mj-lt"/>
              </a:rPr>
              <a:t>Тернопільський заклад дошкільної освіти №23</a:t>
            </a:r>
            <a:br>
              <a:rPr lang="uk-UA" sz="1200" b="1" dirty="0">
                <a:latin typeface="+mj-lt"/>
              </a:rPr>
            </a:br>
            <a:r>
              <a:rPr lang="uk-UA" sz="1200" dirty="0" err="1">
                <a:latin typeface="+mj-lt"/>
              </a:rPr>
              <a:t>м.Тернопіль</a:t>
            </a:r>
            <a:r>
              <a:rPr lang="uk-UA" sz="1200" dirty="0">
                <a:latin typeface="+mj-lt"/>
              </a:rPr>
              <a:t>, вул. </a:t>
            </a:r>
            <a:r>
              <a:rPr lang="uk-UA" sz="1200" dirty="0" err="1">
                <a:latin typeface="+mj-lt"/>
              </a:rPr>
              <a:t>Б.Лепкого</a:t>
            </a:r>
            <a:r>
              <a:rPr lang="uk-UA" sz="1200" dirty="0">
                <a:latin typeface="+mj-lt"/>
              </a:rPr>
              <a:t> 13</a:t>
            </a:r>
            <a:br>
              <a:rPr lang="uk-UA" sz="1200" dirty="0">
                <a:latin typeface="+mj-lt"/>
              </a:rPr>
            </a:br>
            <a:r>
              <a:rPr lang="en-US" sz="1200" u="sng" dirty="0">
                <a:latin typeface="+mj-lt"/>
                <a:hlinkClick r:id="rId9"/>
              </a:rPr>
              <a:t>galinaletunskadnz23@ukr.net</a:t>
            </a:r>
            <a:r>
              <a:rPr lang="en-US" sz="1200" dirty="0">
                <a:latin typeface="+mj-lt"/>
              </a:rPr>
              <a:t> </a:t>
            </a:r>
            <a:r>
              <a:rPr lang="uk-UA" sz="1200" dirty="0" smtClean="0">
                <a:latin typeface="+mj-lt"/>
              </a:rPr>
              <a:t/>
            </a:r>
            <a:br>
              <a:rPr lang="uk-UA" sz="1200" dirty="0" smtClean="0">
                <a:latin typeface="+mj-lt"/>
              </a:rPr>
            </a:br>
            <a:endParaRPr lang="en-US" sz="1200" dirty="0">
              <a:latin typeface="+mj-lt"/>
            </a:endParaRPr>
          </a:p>
          <a:p>
            <a:r>
              <a:rPr lang="uk-UA" sz="1200" b="1" dirty="0">
                <a:latin typeface="+mj-lt"/>
              </a:rPr>
              <a:t>ТЕРНОПІЛЬСЬКИЙ ЗАКЛАД ДОШКІЛЬНОЇ ОСВІТИ (ЯСЛА-САДОК) №24 </a:t>
            </a:r>
            <a:br>
              <a:rPr lang="uk-UA" sz="1200" b="1" dirty="0">
                <a:latin typeface="+mj-lt"/>
              </a:rPr>
            </a:br>
            <a:r>
              <a:rPr lang="uk-UA" sz="1200" dirty="0">
                <a:latin typeface="+mj-lt"/>
              </a:rPr>
              <a:t>м. Тернопіль, вул. Василя - Костянтина Острозького, 31</a:t>
            </a:r>
            <a:br>
              <a:rPr lang="uk-UA" sz="1200" dirty="0">
                <a:latin typeface="+mj-lt"/>
              </a:rPr>
            </a:br>
            <a:r>
              <a:rPr lang="uk-UA" sz="1200" dirty="0" err="1">
                <a:latin typeface="+mj-lt"/>
              </a:rPr>
              <a:t>Тел</a:t>
            </a:r>
            <a:r>
              <a:rPr lang="uk-UA" sz="1200" dirty="0">
                <a:latin typeface="+mj-lt"/>
              </a:rPr>
              <a:t>.: (0352) 52 14 11</a:t>
            </a:r>
            <a:br>
              <a:rPr lang="uk-UA" sz="1200" dirty="0">
                <a:latin typeface="+mj-lt"/>
              </a:rPr>
            </a:br>
            <a:r>
              <a:rPr lang="en-US" sz="1200" u="sng" dirty="0">
                <a:latin typeface="+mj-lt"/>
                <a:hlinkClick r:id="rId10"/>
              </a:rPr>
              <a:t>mahtalir70@gmail.com</a:t>
            </a:r>
            <a:r>
              <a:rPr lang="en-US" sz="1200" dirty="0">
                <a:latin typeface="+mj-lt"/>
              </a:rPr>
              <a:t> </a:t>
            </a:r>
            <a:br>
              <a:rPr lang="en-US" sz="1200" dirty="0">
                <a:latin typeface="+mj-lt"/>
              </a:rPr>
            </a:br>
            <a:r>
              <a:rPr lang="en-US" sz="1200" u="sng" dirty="0">
                <a:latin typeface="+mj-lt"/>
                <a:hlinkClick r:id="rId11"/>
              </a:rPr>
              <a:t>https://24.zdo.te.ua/</a:t>
            </a:r>
            <a:r>
              <a:rPr lang="en-US" sz="1200" dirty="0">
                <a:latin typeface="+mj-lt"/>
              </a:rPr>
              <a:t> </a:t>
            </a:r>
            <a:r>
              <a:rPr lang="uk-UA" sz="1200" dirty="0" smtClean="0">
                <a:latin typeface="+mj-lt"/>
              </a:rPr>
              <a:t/>
            </a:r>
            <a:br>
              <a:rPr lang="uk-UA" sz="1200" dirty="0" smtClean="0">
                <a:latin typeface="+mj-lt"/>
              </a:rPr>
            </a:br>
            <a:endParaRPr lang="en-US" sz="1200" dirty="0">
              <a:latin typeface="+mj-lt"/>
            </a:endParaRPr>
          </a:p>
          <a:p>
            <a:r>
              <a:rPr lang="uk-UA" sz="1200" b="1" dirty="0">
                <a:latin typeface="+mj-lt"/>
              </a:rPr>
              <a:t>Тернопільський заклад дошкільної освіти (ясла-садок) №25</a:t>
            </a:r>
            <a:br>
              <a:rPr lang="uk-UA" sz="1200" b="1" dirty="0">
                <a:latin typeface="+mj-lt"/>
              </a:rPr>
            </a:br>
            <a:r>
              <a:rPr lang="uk-UA" sz="1200" dirty="0">
                <a:latin typeface="+mj-lt"/>
              </a:rPr>
              <a:t>м. Тернопіль, вул. Академіка </a:t>
            </a:r>
            <a:r>
              <a:rPr lang="uk-UA" sz="1200" dirty="0" err="1">
                <a:latin typeface="+mj-lt"/>
              </a:rPr>
              <a:t>І.Горбачевського</a:t>
            </a:r>
            <a:r>
              <a:rPr lang="uk-UA" sz="1200" dirty="0">
                <a:latin typeface="+mj-lt"/>
              </a:rPr>
              <a:t>, 5</a:t>
            </a:r>
            <a:br>
              <a:rPr lang="uk-UA" sz="1200" dirty="0">
                <a:latin typeface="+mj-lt"/>
              </a:rPr>
            </a:br>
            <a:r>
              <a:rPr lang="uk-UA" sz="1200" dirty="0" err="1">
                <a:latin typeface="+mj-lt"/>
              </a:rPr>
              <a:t>Тел</a:t>
            </a:r>
            <a:r>
              <a:rPr lang="uk-UA" sz="1200" dirty="0">
                <a:latin typeface="+mj-lt"/>
              </a:rPr>
              <a:t>.: (0352) 52 47 31</a:t>
            </a:r>
            <a:br>
              <a:rPr lang="uk-UA" sz="1200" dirty="0">
                <a:latin typeface="+mj-lt"/>
              </a:rPr>
            </a:br>
            <a:r>
              <a:rPr lang="en-US" sz="1200" u="sng" dirty="0">
                <a:latin typeface="+mj-lt"/>
                <a:hlinkClick r:id="rId12"/>
              </a:rPr>
              <a:t>ternopildnz25@gmail.com</a:t>
            </a:r>
            <a:r>
              <a:rPr lang="en-US" sz="1200" dirty="0">
                <a:latin typeface="+mj-lt"/>
              </a:rPr>
              <a:t> </a:t>
            </a:r>
            <a:br>
              <a:rPr lang="en-US" sz="1200" dirty="0">
                <a:latin typeface="+mj-lt"/>
              </a:rPr>
            </a:br>
            <a:r>
              <a:rPr lang="en-US" sz="1200" u="sng" dirty="0">
                <a:latin typeface="+mj-lt"/>
                <a:hlinkClick r:id="rId13"/>
              </a:rPr>
              <a:t>https://tzdo25.e-schools.info/</a:t>
            </a:r>
            <a:r>
              <a:rPr lang="en-US" sz="1200" dirty="0">
                <a:latin typeface="+mj-lt"/>
              </a:rPr>
              <a:t>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357" y="4105669"/>
            <a:ext cx="3206268" cy="211427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4525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4BAF6A24-4ECF-4F26-AAE3-EE8BD08C1B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18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85452" y="3251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24492" y="325147"/>
            <a:ext cx="6096000" cy="56323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(ясла - садок комбінованого типу) №27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Братів Бойчуків, 8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3"/>
              </a:rPr>
              <a:t>ternopil.dnz27@gmail.com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</a:t>
            </a:r>
            <a:br>
              <a:rPr lang="en-US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4"/>
              </a:rPr>
              <a:t>https://tdnz27.e-schools.info/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 ЯСЛА- САДОК) № 29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Глиняна, 25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51 80 11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5"/>
              </a:rPr>
              <a:t>vinochok29@gmail.com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(ясла-садок) №30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б-р С. Петлюри, 5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26 80 30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6"/>
              </a:rPr>
              <a:t>vishenka1930@gmail.com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(ясла-садок) №31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Злуки, 15 а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26 80 85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7"/>
              </a:rPr>
              <a:t>dnzmeteluk31@gmail.com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(ясла-садок) № 32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Петра Батьківського, 46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53 86 28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8"/>
              </a:rPr>
              <a:t>ternvk32@gmail.com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(ясла - садок) № 33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Вербицького, 8а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26 31 91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9"/>
              </a:rPr>
              <a:t>te.dnz.33@gmail.com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endParaRPr lang="en-US" sz="12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74468" y="325685"/>
            <a:ext cx="6096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b="1" dirty="0">
                <a:solidFill>
                  <a:srgbClr val="000000"/>
                </a:solidFill>
                <a:latin typeface="+mj-lt"/>
              </a:rPr>
              <a:t>Тернопільський заклад дошкільної освіти ( ясла-садок) №26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Лесі Українки, 7а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24 12 65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0"/>
              </a:rPr>
              <a:t>tdnz126@gmail.com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endParaRPr lang="uk-UA" sz="12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" t="3673" r="4905" b="3987"/>
          <a:stretch/>
        </p:blipFill>
        <p:spPr>
          <a:xfrm>
            <a:off x="461554" y="1933304"/>
            <a:ext cx="4650378" cy="3065418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589123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4BAF6A24-4ECF-4F26-AAE3-EE8BD08C1B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19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85452" y="3251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96388" y="552517"/>
            <a:ext cx="5089064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Тернопільський заклад дошкільної освіти (ясла-садок) №34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Громницького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5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53 91 22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3"/>
              </a:rPr>
              <a:t>olesja539122@gmai.com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</a:t>
            </a:r>
            <a:br>
              <a:rPr lang="en-US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4"/>
              </a:rPr>
              <a:t>https://34.zdo.te.ua/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(ЯСЛА-САДОК) №36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Клима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Савури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13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(067) 935 11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15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(ясла-садок комбінованого типу) №37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Іванни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Блажкевич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1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43 19 01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5"/>
              </a:rPr>
              <a:t>prolisok.1973@gmail.com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</a:t>
            </a:r>
            <a:br>
              <a:rPr lang="en-US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6"/>
              </a:rPr>
              <a:t>https://37.zdo.te.ua/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заклад дошкільної освіти (ясла-садок) №38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Стадникової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22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25 19 82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7"/>
              </a:rPr>
              <a:t>tdnz38@gmail.com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7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7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8"/>
              </a:rPr>
              <a:t>https://38.zdo.te.ua/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Державна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установа «Заклад дошкільної освіти (ясла-садок) «Берізка» № 39 (м. Тернопіль) Національної поліції України»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Липова, 39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25 09 77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9"/>
              </a:rPr>
              <a:t>berizka_39@ukr.net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endParaRPr lang="en-US" sz="12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069874" y="3826940"/>
            <a:ext cx="5460274" cy="1933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Товариство з обмеженою відповідальністю „ Дошкільний навчальний заклад (ясла-садок) “Затишок”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Качали, 1</a:t>
            </a:r>
            <a:endParaRPr lang="uk-UA" sz="1200" dirty="0">
              <a:latin typeface="+mj-lt"/>
            </a:endParaRPr>
          </a:p>
          <a:p>
            <a:r>
              <a:rPr lang="uk-UA" sz="1200" b="1" dirty="0">
                <a:solidFill>
                  <a:srgbClr val="000000"/>
                </a:solidFill>
                <a:latin typeface="+mj-lt"/>
              </a:rPr>
              <a:t>Тернопільський навчально-реабілітаційний центр Тернопільської обласної ради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Братів Бойчуків, 6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51 19 43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0"/>
              </a:rPr>
              <a:t>edureabcenter@gmail.com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10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10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1"/>
              </a:rPr>
              <a:t>https://sites.google.com/view/reabcentr/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</a:t>
            </a:r>
            <a:endParaRPr lang="uk-UA" sz="1200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7771" y="816197"/>
            <a:ext cx="3680240" cy="244368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9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56E62E09-7004-4A2E-958A-28DD809AB4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7680" y="326572"/>
            <a:ext cx="10458994" cy="574765"/>
          </a:xfrm>
        </p:spPr>
        <p:txBody>
          <a:bodyPr rtlCol="0"/>
          <a:lstStyle/>
          <a:p>
            <a:r>
              <a:rPr lang="uk-UA" sz="3800" dirty="0" smtClean="0">
                <a:solidFill>
                  <a:srgbClr val="00B050"/>
                </a:solidFill>
              </a:rPr>
              <a:t>Тернопільська </a:t>
            </a:r>
            <a:r>
              <a:rPr lang="uk-UA" sz="3800" dirty="0">
                <a:solidFill>
                  <a:srgbClr val="00B050"/>
                </a:solidFill>
              </a:rPr>
              <a:t>територіальна громада</a:t>
            </a:r>
          </a:p>
        </p:txBody>
      </p:sp>
      <p:sp>
        <p:nvSpPr>
          <p:cNvPr id="12" name="Текст 11">
            <a:extLst>
              <a:ext uri="{FF2B5EF4-FFF2-40B4-BE49-F238E27FC236}">
                <a16:creationId xmlns:a16="http://schemas.microsoft.com/office/drawing/2014/main" id="{DB21A584-7071-4718-B256-83681FB5FD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80539" y="1027611"/>
            <a:ext cx="5785427" cy="5738949"/>
          </a:xfrm>
        </p:spPr>
        <p:txBody>
          <a:bodyPr rtlCol="0">
            <a:noAutofit/>
          </a:bodyPr>
          <a:lstStyle/>
          <a:p>
            <a:r>
              <a:rPr lang="ru-RU" sz="1200" b="1" dirty="0" err="1">
                <a:latin typeface="+mj-lt"/>
                <a:cs typeface="Times New Roman" panose="02020603050405020304" pitchFamily="18" charset="0"/>
              </a:rPr>
              <a:t>Тернопі́льська</a:t>
            </a:r>
            <a:r>
              <a:rPr lang="ru-RU" sz="1200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200" b="1" dirty="0" err="1">
                <a:latin typeface="+mj-lt"/>
                <a:cs typeface="Times New Roman" panose="02020603050405020304" pitchFamily="18" charset="0"/>
              </a:rPr>
              <a:t>міська</a:t>
            </a:r>
            <a:r>
              <a:rPr lang="ru-RU" sz="1200" b="1" dirty="0">
                <a:latin typeface="+mj-lt"/>
                <a:cs typeface="Times New Roman" panose="02020603050405020304" pitchFamily="18" charset="0"/>
              </a:rPr>
              <a:t>́ </a:t>
            </a:r>
            <a:r>
              <a:rPr lang="ru-RU" sz="1200" b="1" dirty="0" err="1">
                <a:latin typeface="+mj-lt"/>
                <a:cs typeface="Times New Roman" panose="02020603050405020304" pitchFamily="18" charset="0"/>
              </a:rPr>
              <a:t>грома́да</a:t>
            </a:r>
            <a:r>
              <a:rPr lang="ru-RU" sz="1200" dirty="0">
                <a:latin typeface="+mj-lt"/>
                <a:cs typeface="Times New Roman" panose="02020603050405020304" pitchFamily="18" charset="0"/>
              </a:rPr>
              <a:t> — </a:t>
            </a:r>
            <a:r>
              <a:rPr lang="ru-RU" sz="1200" dirty="0" err="1">
                <a:latin typeface="+mj-lt"/>
                <a:cs typeface="Times New Roman" panose="02020603050405020304" pitchFamily="18" charset="0"/>
              </a:rPr>
              <a:t>територіальна</a:t>
            </a:r>
            <a:r>
              <a:rPr lang="ru-RU" sz="1200" dirty="0">
                <a:latin typeface="+mj-lt"/>
                <a:cs typeface="Times New Roman" panose="02020603050405020304" pitchFamily="18" charset="0"/>
              </a:rPr>
              <a:t> громада в </a:t>
            </a:r>
            <a:r>
              <a:rPr lang="ru-RU" sz="1200" dirty="0" err="1">
                <a:latin typeface="+mj-lt"/>
                <a:cs typeface="Times New Roman" panose="02020603050405020304" pitchFamily="18" charset="0"/>
              </a:rPr>
              <a:t>Україні</a:t>
            </a:r>
            <a:r>
              <a:rPr lang="ru-RU" sz="1200" dirty="0">
                <a:latin typeface="+mj-lt"/>
                <a:cs typeface="Times New Roman" panose="02020603050405020304" pitchFamily="18" charset="0"/>
              </a:rPr>
              <a:t>, в </a:t>
            </a:r>
            <a:r>
              <a:rPr lang="ru-RU" sz="1200" dirty="0" err="1">
                <a:latin typeface="+mj-lt"/>
                <a:cs typeface="Times New Roman" panose="02020603050405020304" pitchFamily="18" charset="0"/>
              </a:rPr>
              <a:t>Тернопільському</a:t>
            </a:r>
            <a:r>
              <a:rPr lang="ru-RU" sz="1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+mj-lt"/>
                <a:cs typeface="Times New Roman" panose="02020603050405020304" pitchFamily="18" charset="0"/>
              </a:rPr>
              <a:t>районі</a:t>
            </a:r>
            <a:r>
              <a:rPr lang="ru-RU" sz="1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+mj-lt"/>
                <a:cs typeface="Times New Roman" panose="02020603050405020304" pitchFamily="18" charset="0"/>
              </a:rPr>
              <a:t>Тернопільської</a:t>
            </a:r>
            <a:r>
              <a:rPr lang="ru-RU" sz="1200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ru-RU" sz="1200" dirty="0" err="1">
                <a:latin typeface="+mj-lt"/>
                <a:cs typeface="Times New Roman" panose="02020603050405020304" pitchFamily="18" charset="0"/>
              </a:rPr>
              <a:t>області</a:t>
            </a:r>
            <a:r>
              <a:rPr lang="ru-RU" sz="1200" dirty="0">
                <a:latin typeface="+mj-lt"/>
                <a:cs typeface="Times New Roman" panose="02020603050405020304" pitchFamily="18" charset="0"/>
              </a:rPr>
              <a:t>. </a:t>
            </a:r>
            <a:r>
              <a:rPr lang="ru-RU" sz="1200" dirty="0" err="1">
                <a:latin typeface="+mj-lt"/>
                <a:cs typeface="Times New Roman" panose="02020603050405020304" pitchFamily="18" charset="0"/>
              </a:rPr>
              <a:t>Адміністративний</a:t>
            </a:r>
            <a:r>
              <a:rPr lang="ru-RU" sz="1200" dirty="0">
                <a:latin typeface="+mj-lt"/>
                <a:cs typeface="Times New Roman" panose="02020603050405020304" pitchFamily="18" charset="0"/>
              </a:rPr>
              <a:t> центр — м. </a:t>
            </a:r>
            <a:r>
              <a:rPr lang="ru-RU" sz="1200" dirty="0" err="1">
                <a:latin typeface="+mj-lt"/>
                <a:cs typeface="Times New Roman" panose="02020603050405020304" pitchFamily="18" charset="0"/>
              </a:rPr>
              <a:t>Тернопіль</a:t>
            </a:r>
            <a:r>
              <a:rPr lang="ru-RU" sz="1200" dirty="0">
                <a:latin typeface="+mj-lt"/>
                <a:cs typeface="Times New Roman" panose="02020603050405020304" pitchFamily="18" charset="0"/>
              </a:rPr>
              <a:t>.</a:t>
            </a:r>
            <a:r>
              <a:rPr lang="ru-RU" sz="1200" dirty="0" smtClean="0">
                <a:latin typeface="+mj-lt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+mj-lt"/>
                <a:cs typeface="Times New Roman" panose="02020603050405020304" pitchFamily="18" charset="0"/>
              </a:rPr>
            </a:br>
            <a:r>
              <a:rPr lang="ru-RU" sz="1200" dirty="0" smtClean="0">
                <a:latin typeface="+mj-lt"/>
                <a:cs typeface="Times New Roman" panose="02020603050405020304" pitchFamily="18" charset="0"/>
              </a:rPr>
              <a:t/>
            </a:r>
            <a:br>
              <a:rPr lang="ru-RU" sz="1200" dirty="0" smtClean="0">
                <a:latin typeface="+mj-lt"/>
                <a:cs typeface="Times New Roman" panose="02020603050405020304" pitchFamily="18" charset="0"/>
              </a:rPr>
            </a:br>
            <a:r>
              <a:rPr lang="uk-UA" sz="1200" dirty="0">
                <a:latin typeface="+mj-lt"/>
              </a:rPr>
              <a:t>Кількість населених пунктів</a:t>
            </a:r>
            <a:r>
              <a:rPr lang="uk-UA" sz="1200" b="1" dirty="0">
                <a:latin typeface="+mj-lt"/>
              </a:rPr>
              <a:t>: </a:t>
            </a:r>
            <a:r>
              <a:rPr lang="uk-UA" sz="1200" dirty="0">
                <a:latin typeface="+mj-lt"/>
              </a:rPr>
              <a:t>11</a:t>
            </a:r>
          </a:p>
          <a:p>
            <a:r>
              <a:rPr lang="uk-UA" sz="1200" b="1" dirty="0">
                <a:latin typeface="+mj-lt"/>
              </a:rPr>
              <a:t>Тип громади: </a:t>
            </a:r>
            <a:r>
              <a:rPr lang="uk-UA" sz="1200" dirty="0">
                <a:latin typeface="+mj-lt"/>
              </a:rPr>
              <a:t>міська</a:t>
            </a:r>
            <a:endParaRPr lang="uk-UA" sz="1200" b="1" dirty="0">
              <a:latin typeface="+mj-lt"/>
            </a:endParaRPr>
          </a:p>
          <a:p>
            <a:r>
              <a:rPr lang="uk-UA" sz="1200" b="1" dirty="0">
                <a:latin typeface="+mj-lt"/>
              </a:rPr>
              <a:t>Площа територіальної громади: </a:t>
            </a:r>
            <a:r>
              <a:rPr lang="uk-UA" sz="1200" dirty="0">
                <a:latin typeface="+mj-lt"/>
              </a:rPr>
              <a:t>166.7 км 2</a:t>
            </a:r>
          </a:p>
          <a:p>
            <a:r>
              <a:rPr lang="uk-UA" sz="1200" b="1" dirty="0">
                <a:latin typeface="+mj-lt"/>
              </a:rPr>
              <a:t>Офіційний сайт: </a:t>
            </a:r>
            <a:r>
              <a:rPr lang="uk-UA" sz="1200" dirty="0">
                <a:latin typeface="+mj-lt"/>
                <a:hlinkClick r:id="rId3"/>
              </a:rPr>
              <a:t>https://</a:t>
            </a:r>
            <a:r>
              <a:rPr lang="uk-UA" sz="1200" dirty="0" smtClean="0">
                <a:latin typeface="+mj-lt"/>
                <a:hlinkClick r:id="rId3"/>
              </a:rPr>
              <a:t>ternopilcity.gov.ua</a:t>
            </a:r>
            <a:r>
              <a:rPr lang="uk-UA" sz="1200" dirty="0" smtClean="0">
                <a:latin typeface="+mj-lt"/>
              </a:rPr>
              <a:t> </a:t>
            </a:r>
            <a:endParaRPr lang="uk-UA" sz="1200" dirty="0">
              <a:latin typeface="+mj-lt"/>
            </a:endParaRPr>
          </a:p>
          <a:p>
            <a:r>
              <a:rPr lang="uk-UA" sz="1200" b="1" dirty="0">
                <a:latin typeface="+mj-lt"/>
              </a:rPr>
              <a:t>Центр громади: </a:t>
            </a:r>
            <a:r>
              <a:rPr lang="uk-UA" sz="1200" dirty="0">
                <a:latin typeface="+mj-lt"/>
              </a:rPr>
              <a:t>місто Тернопіль</a:t>
            </a:r>
          </a:p>
          <a:p>
            <a:r>
              <a:rPr lang="uk-UA" sz="1200" b="1" dirty="0">
                <a:latin typeface="+mj-lt"/>
              </a:rPr>
              <a:t>Чисельність населення громади: </a:t>
            </a:r>
            <a:r>
              <a:rPr lang="uk-UA" sz="1200" dirty="0">
                <a:latin typeface="+mj-lt"/>
              </a:rPr>
              <a:t>226594</a:t>
            </a:r>
          </a:p>
          <a:p>
            <a:r>
              <a:rPr lang="uk-UA" sz="1200" b="1" dirty="0">
                <a:latin typeface="+mj-lt"/>
              </a:rPr>
              <a:t>Кількість ВПО </a:t>
            </a:r>
            <a:r>
              <a:rPr lang="uk-UA" sz="1200" dirty="0">
                <a:latin typeface="+mj-lt"/>
              </a:rPr>
              <a:t>- 27715</a:t>
            </a:r>
          </a:p>
          <a:p>
            <a:r>
              <a:rPr lang="uk-UA" sz="1200" dirty="0">
                <a:latin typeface="+mj-lt"/>
              </a:rPr>
              <a:t> </a:t>
            </a:r>
          </a:p>
          <a:p>
            <a:r>
              <a:rPr lang="uk-UA" sz="1200" dirty="0">
                <a:latin typeface="+mj-lt"/>
              </a:rPr>
              <a:t>Тернопільська міська рада</a:t>
            </a:r>
          </a:p>
          <a:p>
            <a:r>
              <a:rPr lang="uk-UA" sz="1200" dirty="0">
                <a:latin typeface="+mj-lt"/>
              </a:rPr>
              <a:t>вул. Листопадова, 5 Тернопіль Тернопільської області</a:t>
            </a:r>
          </a:p>
          <a:p>
            <a:r>
              <a:rPr lang="uk-UA" sz="1200" dirty="0">
                <a:latin typeface="+mj-lt"/>
              </a:rPr>
              <a:t>(0352) 52-20-21</a:t>
            </a:r>
          </a:p>
          <a:p>
            <a:r>
              <a:rPr lang="uk-UA" sz="1200" dirty="0">
                <a:latin typeface="+mj-lt"/>
              </a:rPr>
              <a:t>ternopil_rada@ukr.net</a:t>
            </a:r>
          </a:p>
          <a:p>
            <a:r>
              <a:rPr lang="uk-UA" sz="1200" dirty="0" err="1">
                <a:latin typeface="+mj-lt"/>
              </a:rPr>
              <a:t>Надал</a:t>
            </a:r>
            <a:r>
              <a:rPr lang="uk-UA" sz="1200" dirty="0">
                <a:latin typeface="+mj-lt"/>
              </a:rPr>
              <a:t> Сергій Віталійович</a:t>
            </a:r>
          </a:p>
          <a:p>
            <a:pPr algn="just"/>
            <a:endParaRPr lang="uk-UA" sz="1200" dirty="0" smtClean="0">
              <a:latin typeface="+mj-lt"/>
            </a:endParaRPr>
          </a:p>
          <a:p>
            <a:pPr algn="just"/>
            <a:endParaRPr lang="uk-UA" sz="1200" dirty="0">
              <a:latin typeface="+mj-lt"/>
              <a:cs typeface="Times New Roman" panose="02020603050405020304" pitchFamily="18" charset="0"/>
            </a:endParaRPr>
          </a:p>
          <a:p>
            <a:pPr algn="just" rtl="0"/>
            <a:endParaRPr lang="ru-RU" sz="1200" dirty="0" smtClean="0">
              <a:latin typeface="+mj-lt"/>
              <a:cs typeface="Times New Roman" panose="02020603050405020304" pitchFamily="18" charset="0"/>
            </a:endParaRPr>
          </a:p>
          <a:p>
            <a:pPr algn="just" rtl="0"/>
            <a:endParaRPr lang="ru-RU" sz="12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A775DB0-EB24-DB4C-AB2C-20FB50C4B6B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3120" y="1593670"/>
            <a:ext cx="6278880" cy="4929050"/>
          </a:xfrm>
          <a:prstGeom prst="teardrop">
            <a:avLst/>
          </a:prstGeom>
        </p:spPr>
      </p:pic>
    </p:spTree>
    <p:extLst>
      <p:ext uri="{BB962C8B-B14F-4D97-AF65-F5344CB8AC3E}">
        <p14:creationId xmlns:p14="http://schemas.microsoft.com/office/powerpoint/2010/main" val="948418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4BAF6A24-4ECF-4F26-AAE3-EE8BD08C1B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20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134806" y="603821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b="1" dirty="0" smtClean="0">
                <a:solidFill>
                  <a:srgbClr val="00B050"/>
                </a:solidFill>
                <a:latin typeface="+mj-lt"/>
              </a:rPr>
              <a:t>Вузи, професійна освіта: </a:t>
            </a:r>
            <a:endParaRPr lang="uk-UA" sz="14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134806" y="1064887"/>
            <a:ext cx="6096000" cy="526297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b="1" dirty="0">
                <a:solidFill>
                  <a:srgbClr val="000000"/>
                </a:solidFill>
                <a:latin typeface="+mj-lt"/>
              </a:rPr>
              <a:t>Західноукраїнський національний університет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Львівська, 11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51 75 75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3"/>
              </a:rPr>
              <a:t>www.wunu.edu.ua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національний медичний університет імені І.Я. </a:t>
            </a:r>
            <a:r>
              <a:rPr lang="uk-UA" sz="1200" b="1" dirty="0" err="1">
                <a:solidFill>
                  <a:srgbClr val="000000"/>
                </a:solidFill>
                <a:latin typeface="+mj-lt"/>
              </a:rPr>
              <a:t>Горбачевського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Руська, 12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52 44 92; 25 15 72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4"/>
              </a:rPr>
              <a:t>university@tdmu.edu.ua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  національний педагогічний університет імені Володимира Гнатюка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М. Кривоноса, 2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43 58 80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5"/>
              </a:rPr>
              <a:t>info@tnpu.edu.ua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національний технічний університет імені Івана Пулюя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Руська, 56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52 41 81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6"/>
              </a:rPr>
              <a:t>www.tntu.edu.ua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ru-RU" sz="1200" b="1" dirty="0" err="1">
                <a:latin typeface="+mj-lt"/>
              </a:rPr>
              <a:t>Відокремлений</a:t>
            </a:r>
            <a:r>
              <a:rPr lang="ru-RU" sz="1200" b="1" dirty="0">
                <a:latin typeface="+mj-lt"/>
              </a:rPr>
              <a:t> </a:t>
            </a:r>
            <a:r>
              <a:rPr lang="ru-RU" sz="1200" b="1" dirty="0" err="1">
                <a:latin typeface="+mj-lt"/>
              </a:rPr>
              <a:t>структурний</a:t>
            </a:r>
            <a:r>
              <a:rPr lang="ru-RU" sz="1200" b="1" dirty="0">
                <a:latin typeface="+mj-lt"/>
              </a:rPr>
              <a:t> </a:t>
            </a:r>
            <a:r>
              <a:rPr lang="ru-RU" sz="1200" b="1" dirty="0" err="1">
                <a:latin typeface="+mj-lt"/>
              </a:rPr>
              <a:t>підрозділ</a:t>
            </a:r>
            <a:r>
              <a:rPr lang="ru-RU" sz="1200" b="1" dirty="0">
                <a:latin typeface="+mj-lt"/>
              </a:rPr>
              <a:t> “</a:t>
            </a:r>
            <a:r>
              <a:rPr lang="ru-RU" sz="1200" b="1" dirty="0" err="1">
                <a:latin typeface="+mj-lt"/>
              </a:rPr>
              <a:t>Тернопільський</a:t>
            </a:r>
            <a:r>
              <a:rPr lang="ru-RU" sz="1200" b="1" dirty="0">
                <a:latin typeface="+mj-lt"/>
              </a:rPr>
              <a:t> </a:t>
            </a:r>
            <a:r>
              <a:rPr lang="ru-RU" sz="1200" b="1" dirty="0" err="1">
                <a:latin typeface="+mj-lt"/>
              </a:rPr>
              <a:t>фаховий</a:t>
            </a:r>
            <a:r>
              <a:rPr lang="ru-RU" sz="1200" b="1" dirty="0">
                <a:latin typeface="+mj-lt"/>
              </a:rPr>
              <a:t> </a:t>
            </a:r>
            <a:r>
              <a:rPr lang="ru-RU" sz="1200" b="1" dirty="0" err="1">
                <a:latin typeface="+mj-lt"/>
              </a:rPr>
              <a:t>коледж</a:t>
            </a:r>
            <a:r>
              <a:rPr lang="ru-RU" sz="1200" b="1" dirty="0">
                <a:latin typeface="+mj-lt"/>
              </a:rPr>
              <a:t> </a:t>
            </a:r>
            <a:r>
              <a:rPr lang="ru-RU" sz="1200" b="1" dirty="0" err="1">
                <a:latin typeface="+mj-lt"/>
              </a:rPr>
              <a:t>Тернопільського</a:t>
            </a:r>
            <a:r>
              <a:rPr lang="ru-RU" sz="1200" b="1" dirty="0">
                <a:latin typeface="+mj-lt"/>
              </a:rPr>
              <a:t> </a:t>
            </a:r>
            <a:r>
              <a:rPr lang="ru-RU" sz="1200" b="1" dirty="0" err="1">
                <a:latin typeface="+mj-lt"/>
              </a:rPr>
              <a:t>національного</a:t>
            </a:r>
            <a:r>
              <a:rPr lang="ru-RU" sz="1200" b="1" dirty="0">
                <a:latin typeface="+mj-lt"/>
              </a:rPr>
              <a:t> </a:t>
            </a:r>
            <a:r>
              <a:rPr lang="ru-RU" sz="1200" b="1" dirty="0" err="1">
                <a:latin typeface="+mj-lt"/>
              </a:rPr>
              <a:t>технічного</a:t>
            </a:r>
            <a:r>
              <a:rPr lang="ru-RU" sz="1200" b="1" dirty="0">
                <a:latin typeface="+mj-lt"/>
              </a:rPr>
              <a:t> </a:t>
            </a:r>
            <a:r>
              <a:rPr lang="ru-RU" sz="1200" b="1" dirty="0" err="1">
                <a:latin typeface="+mj-lt"/>
              </a:rPr>
              <a:t>університету</a:t>
            </a:r>
            <a:r>
              <a:rPr lang="ru-RU" sz="1200" b="1" dirty="0">
                <a:latin typeface="+mj-lt"/>
              </a:rPr>
              <a:t> </a:t>
            </a:r>
            <a:r>
              <a:rPr lang="ru-RU" sz="1200" b="1" dirty="0" err="1">
                <a:latin typeface="+mj-lt"/>
              </a:rPr>
              <a:t>імені</a:t>
            </a:r>
            <a:r>
              <a:rPr lang="ru-RU" sz="1200" b="1" dirty="0">
                <a:latin typeface="+mj-lt"/>
              </a:rPr>
              <a:t> </a:t>
            </a:r>
            <a:r>
              <a:rPr lang="ru-RU" sz="1200" b="1" dirty="0" err="1">
                <a:latin typeface="+mj-lt"/>
              </a:rPr>
              <a:t>Івана</a:t>
            </a:r>
            <a:r>
              <a:rPr lang="ru-RU" sz="1200" b="1" dirty="0">
                <a:latin typeface="+mj-lt"/>
              </a:rPr>
              <a:t> </a:t>
            </a:r>
            <a:r>
              <a:rPr lang="ru-RU" sz="1200" b="1" dirty="0" err="1">
                <a:latin typeface="+mj-lt"/>
              </a:rPr>
              <a:t>Пулюя</a:t>
            </a:r>
            <a:r>
              <a:rPr lang="ru-RU" sz="1200" b="1" dirty="0">
                <a:latin typeface="+mj-lt"/>
              </a:rPr>
              <a:t>”</a:t>
            </a:r>
            <a:br>
              <a:rPr lang="ru-RU" sz="1200" b="1" dirty="0">
                <a:latin typeface="+mj-lt"/>
              </a:rPr>
            </a:br>
            <a:r>
              <a:rPr lang="ru-RU" sz="1200" dirty="0">
                <a:latin typeface="+mj-lt"/>
              </a:rPr>
              <a:t>м. </a:t>
            </a:r>
            <a:r>
              <a:rPr lang="ru-RU" sz="1200" dirty="0" err="1">
                <a:latin typeface="+mj-lt"/>
              </a:rPr>
              <a:t>Тернопіль</a:t>
            </a:r>
            <a:r>
              <a:rPr lang="ru-RU" sz="1200" dirty="0">
                <a:latin typeface="+mj-lt"/>
              </a:rPr>
              <a:t>, </a:t>
            </a:r>
            <a:r>
              <a:rPr lang="ru-RU" sz="1200" dirty="0" err="1">
                <a:latin typeface="+mj-lt"/>
              </a:rPr>
              <a:t>вул</a:t>
            </a:r>
            <a:r>
              <a:rPr lang="ru-RU" sz="1200" dirty="0">
                <a:latin typeface="+mj-lt"/>
              </a:rPr>
              <a:t>. </a:t>
            </a:r>
            <a:r>
              <a:rPr lang="ru-RU" sz="1200" dirty="0" err="1">
                <a:latin typeface="+mj-lt"/>
              </a:rPr>
              <a:t>Тарнавського</a:t>
            </a:r>
            <a:r>
              <a:rPr lang="ru-RU" sz="1200" dirty="0">
                <a:latin typeface="+mj-lt"/>
              </a:rPr>
              <a:t>, 7</a:t>
            </a:r>
            <a:br>
              <a:rPr lang="ru-RU" sz="1200" dirty="0">
                <a:latin typeface="+mj-lt"/>
              </a:rPr>
            </a:br>
            <a:r>
              <a:rPr lang="ru-RU" sz="1200" dirty="0">
                <a:latin typeface="+mj-lt"/>
              </a:rPr>
              <a:t>Тел.: (0352) 26 95 34, 26 90 39</a:t>
            </a:r>
            <a:endParaRPr lang="ru-RU" sz="1200" dirty="0">
              <a:latin typeface="+mj-lt"/>
            </a:endParaRPr>
          </a:p>
          <a:p>
            <a:r>
              <a:rPr lang="ru-RU" sz="1200" dirty="0"/>
              <a:t/>
            </a:r>
            <a:br>
              <a:rPr lang="ru-RU" sz="1200" dirty="0"/>
            </a:br>
            <a:endParaRPr lang="en-US" sz="12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90"/>
          <a:stretch/>
        </p:blipFill>
        <p:spPr>
          <a:xfrm>
            <a:off x="418012" y="1669243"/>
            <a:ext cx="4452152" cy="343397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626389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4BAF6A24-4ECF-4F26-AAE3-EE8BD08C1B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21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644435" y="803551"/>
            <a:ext cx="4998719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Відокремлений структурний підрозділ “Фаховий коледж економіки, права та інформаційних технологій Західноукраїнського національного університету”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Львівська, 11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53 80 99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3"/>
              </a:rPr>
              <a:t>kepit@tneu.edu.ua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мистецький фаховий коледж ім. Соломії Крушельницької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Паращука, 4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52 40 04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4"/>
              </a:rPr>
              <a:t>admin_tmy@ukr.net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навчально-реабілітаційний центр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Б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p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атів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  Бойчуків,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6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спеціальна школа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Лесі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Ук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p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аїнки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9-а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обласний ліцей “Знамення”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Січових Стрільців,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13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обласний комунальний центр науково-технічної творчості школярів та учнівської молоді 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Січових Стрільців, 13</a:t>
            </a:r>
            <a:endParaRPr lang="uk-UA" sz="12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276681" y="803551"/>
            <a:ext cx="5343811" cy="50731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Тернопільський обласний комунальний центр туризму, краєзнавства спорту та екскурсій учнівської молоді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Качали,3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обласний центр еколого-натуралістичної творчості учнівської молоді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Микулинецька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21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Тернопільське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обласне територіальне відділення МАН України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Тернопільвул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 Січових Стрільців,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13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фаховий коледж харчових технологій і торгівлі 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пр. С. Бандери, 73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24 17 00, 24 31 31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5"/>
              </a:rPr>
              <a:t>tkhtt@i.ua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Державний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професійно-технічний навчальний заклад “Тернопільське вище професійне училище ресторанного сервісу і торгівлі”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проспект Степана Бандери,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32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Державний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навчальний заклад “Тернопільський центр професійно-технічної освіти”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Текстильна, 8</a:t>
            </a:r>
            <a:endParaRPr lang="uk-UA" sz="1200" dirty="0">
              <a:latin typeface="+mj-lt"/>
            </a:endParaRPr>
          </a:p>
          <a:p>
            <a:r>
              <a:rPr lang="uk-UA" sz="1200" dirty="0">
                <a:latin typeface="+mj-lt"/>
              </a:rPr>
              <a:t/>
            </a:r>
            <a:br>
              <a:rPr lang="uk-UA" sz="1200" dirty="0">
                <a:latin typeface="+mj-lt"/>
              </a:rPr>
            </a:br>
            <a:endParaRPr lang="uk-U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60236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4BAF6A24-4ECF-4F26-AAE3-EE8BD08C1B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22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731521" y="884155"/>
            <a:ext cx="5704114" cy="54425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Державний професійно-технічний навчальний заклад “Тернопільське вище професійне училище сфери послуг та туризму” 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Замонастирська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2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Тернопільське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вище професійне училище № 4 імені Михайла Паращука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Галицька,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29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Державний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навчальний заклад “Тернопільське вище професійне училище технологій і дизайну”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проспект Степана Бандери, 74А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Галицький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фаховий коледж імені В’ячеслава </a:t>
            </a:r>
            <a:r>
              <a:rPr lang="uk-UA" sz="1200" b="1" dirty="0" err="1">
                <a:solidFill>
                  <a:srgbClr val="000000"/>
                </a:solidFill>
                <a:latin typeface="+mj-lt"/>
              </a:rPr>
              <a:t>Чорновола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Б.Хмельницького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15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25 76 49, 52 13 72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3"/>
              </a:rPr>
              <a:t>info@gi.edu.ua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Приватний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фаховий навчальний заклад “Медичний коледж”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Текстильна, 8 А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43 52 66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4"/>
              </a:rPr>
              <a:t>paei.medcollege@gmail.com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кооперативний фаховий коледж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Руська, 17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25 49 84, 25 49 89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5"/>
              </a:rPr>
              <a:t>tktek@ukr.net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endParaRPr lang="en-US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/>
            </a:r>
            <a:br>
              <a:rPr lang="en-US" sz="1200" dirty="0"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2323" y="643239"/>
            <a:ext cx="3872730" cy="2579748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03"/>
          <a:stretch/>
        </p:blipFill>
        <p:spPr>
          <a:xfrm>
            <a:off x="7152324" y="3614873"/>
            <a:ext cx="3872730" cy="254208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3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4BAF6A24-4ECF-4F26-AAE3-EE8BD08C1B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23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479819" y="4566625"/>
            <a:ext cx="49458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400" dirty="0">
              <a:latin typeface="+mj-lt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84429" y="1238016"/>
            <a:ext cx="438366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 err="1">
                <a:latin typeface="+mj-lt"/>
              </a:rPr>
              <a:t>Медичні</a:t>
            </a:r>
            <a:r>
              <a:rPr lang="ru-RU" sz="1400" b="1" dirty="0">
                <a:latin typeface="+mj-lt"/>
              </a:rPr>
              <a:t> </a:t>
            </a:r>
            <a:r>
              <a:rPr lang="ru-RU" sz="1400" b="1" dirty="0" err="1">
                <a:latin typeface="+mj-lt"/>
              </a:rPr>
              <a:t>заклади</a:t>
            </a:r>
            <a:r>
              <a:rPr lang="ru-RU" sz="1400" b="1" dirty="0" smtClean="0">
                <a:latin typeface="+mj-lt"/>
              </a:rPr>
              <a:t>:</a:t>
            </a:r>
            <a:endParaRPr lang="ru-RU" sz="1400" b="1" dirty="0">
              <a:latin typeface="+mj-lt"/>
            </a:endParaRPr>
          </a:p>
          <a:p>
            <a:r>
              <a:rPr lang="uk-UA" sz="1400" dirty="0">
                <a:latin typeface="+mj-lt"/>
              </a:rPr>
              <a:t>Центри екстреної медичної допомоги та медицини катастроф - 0</a:t>
            </a:r>
          </a:p>
          <a:p>
            <a:r>
              <a:rPr lang="uk-UA" sz="1400" dirty="0">
                <a:latin typeface="+mj-lt"/>
              </a:rPr>
              <a:t>Заклади охорони здоров’я (вторинної медичної допомоги) - 0</a:t>
            </a:r>
          </a:p>
          <a:p>
            <a:r>
              <a:rPr lang="uk-UA" sz="1400" dirty="0">
                <a:latin typeface="+mj-lt"/>
              </a:rPr>
              <a:t>Заклади охорони здоров’я (первинної медичної допомоги: ЦПМСД, ТМО, АЗПСМ) - 8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84429" y="339941"/>
            <a:ext cx="37359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dirty="0" smtClean="0">
                <a:solidFill>
                  <a:srgbClr val="00B050"/>
                </a:solidFill>
                <a:latin typeface="+mj-lt"/>
              </a:rPr>
              <a:t>Медицина:</a:t>
            </a:r>
            <a:endParaRPr lang="uk-UA" sz="4000" b="1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65435" y="643932"/>
            <a:ext cx="5855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j-lt"/>
              </a:rPr>
              <a:t/>
            </a:r>
            <a:br>
              <a:rPr lang="en-US" sz="1200" dirty="0">
                <a:latin typeface="+mj-lt"/>
              </a:rPr>
            </a:br>
            <a:endParaRPr lang="ru-RU" sz="1200" b="1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35698" y="490522"/>
            <a:ext cx="6096000" cy="59965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Тернопільське казенне експериментальне протезно-ортопедичне підприємство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Тролейбусна, 10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53 51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14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центральна районна лікарня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Князя Острозького, 9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52 77 85, (0352) 25 56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20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обласна клінічна психоневрологічна лікарня 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Тролейбусна, 14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51 31 10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43 57 36 приймальне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відділення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міська комунальна лікарня швидкої допомоги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Шпитальна 2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52 14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08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міська дитяча поліклініка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Федьковича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16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52 10 51, 52 66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22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комунальна міська лікарня №2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Романа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Купчинського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14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26 81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09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комунальна міська лікарня №3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Волинська, 40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55 09 06</a:t>
            </a:r>
            <a:endParaRPr lang="uk-UA" sz="1200" dirty="0">
              <a:latin typeface="+mj-lt"/>
            </a:endParaRPr>
          </a:p>
          <a:p>
            <a:r>
              <a:rPr lang="uk-UA" sz="1200" dirty="0">
                <a:latin typeface="+mj-lt"/>
              </a:rPr>
              <a:t/>
            </a:r>
            <a:br>
              <a:rPr lang="uk-UA" sz="1200" dirty="0"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29" y="3221967"/>
            <a:ext cx="4781006" cy="2689316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426851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4BAF6A24-4ECF-4F26-AAE3-EE8BD08C1B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24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479819" y="4566625"/>
            <a:ext cx="494583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uk-UA" sz="14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265435" y="643932"/>
            <a:ext cx="58554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+mj-lt"/>
              </a:rPr>
              <a:t/>
            </a:r>
            <a:br>
              <a:rPr lang="en-US" sz="1200" dirty="0">
                <a:latin typeface="+mj-lt"/>
              </a:rPr>
            </a:br>
            <a:endParaRPr lang="ru-RU" sz="1200" b="1" dirty="0">
              <a:latin typeface="+mj-lt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15058" y="260823"/>
            <a:ext cx="4650377" cy="28571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Комунальне некомерційне підприємство "Тернопільська міська комунальна лікарня швидкої допомоги" 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Шпитальна, 2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52 14 08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3"/>
              </a:rPr>
              <a:t>tmkl@ukr.net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</a:t>
            </a:r>
            <a:br>
              <a:rPr lang="en-US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4"/>
              </a:rPr>
              <a:t>https://www.likarnia.te.ua/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Комунальне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некомерційне підприємство "Тернопільська міська дитяча комунальна лікарня"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Клінічна, 1А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52 34 96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5"/>
              </a:rPr>
              <a:t>miskdut@ukr.net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</a:t>
            </a:r>
            <a:endParaRPr lang="en-US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/>
            </a:r>
            <a:br>
              <a:rPr lang="en-US" sz="1200" dirty="0"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804263" y="261325"/>
            <a:ext cx="6096000" cy="61863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Комунальне некомерційне підприємство "Тернопільська комунальна міська лікарня №2"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Р.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Купчинського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14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26 37 75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6"/>
              </a:rPr>
              <a:t>pysklyvets_ti@ukr.net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</a:t>
            </a:r>
            <a:br>
              <a:rPr lang="en-US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7"/>
              </a:rPr>
              <a:t>https://tkml2.te.ua/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b="1" dirty="0">
                <a:solidFill>
                  <a:srgbClr val="000000"/>
                </a:solidFill>
                <a:latin typeface="+mj-lt"/>
              </a:rPr>
              <a:t>Комунальне некомерційне підприємство "Міська комунальна лікарня № 3" Тернопільської міської ради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Волинська, 40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+380671705171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8"/>
              </a:rPr>
              <a:t>tmkl3@meta.ua</a:t>
            </a:r>
            <a:r>
              <a:rPr lang="uk-UA" sz="1200" u="sng" dirty="0">
                <a:solidFill>
                  <a:srgbClr val="1155CC"/>
                </a:solidFill>
                <a:latin typeface="+mj-lt"/>
              </a:rPr>
              <a:t/>
            </a:r>
            <a:br>
              <a:rPr lang="uk-UA" sz="1200" u="sng" dirty="0">
                <a:solidFill>
                  <a:srgbClr val="1155CC"/>
                </a:solidFill>
                <a:latin typeface="+mj-lt"/>
              </a:rPr>
            </a:br>
            <a:r>
              <a:rPr lang="uk-UA" sz="1200" u="sng" dirty="0">
                <a:solidFill>
                  <a:srgbClr val="1155CC"/>
                </a:solidFill>
                <a:latin typeface="+mj-lt"/>
              </a:rPr>
              <a:t/>
            </a:r>
            <a:br>
              <a:rPr lang="uk-UA" sz="1200" u="sng" dirty="0">
                <a:solidFill>
                  <a:srgbClr val="1155CC"/>
                </a:solidFill>
                <a:latin typeface="+mj-lt"/>
              </a:rPr>
            </a:br>
            <a:r>
              <a:rPr lang="uk-UA" sz="1200" b="1" dirty="0">
                <a:solidFill>
                  <a:srgbClr val="000000"/>
                </a:solidFill>
                <a:latin typeface="+mj-lt"/>
              </a:rPr>
              <a:t>Комунальне некомерційне підприємство "Центр первинної медико-санітарної допомоги" Тернопільської міської ради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К. Острозького, 6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52 46 50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9"/>
              </a:rPr>
              <a:t>tcpmsd@ukr.net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</a:t>
            </a:r>
            <a:br>
              <a:rPr lang="en-US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0"/>
              </a:rPr>
              <a:t>https://www.medical.te.ua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b="1" dirty="0">
                <a:solidFill>
                  <a:srgbClr val="000000"/>
                </a:solidFill>
                <a:latin typeface="+mj-lt"/>
              </a:rPr>
              <a:t>Комунальне підприємство "Тернопільський міський лікувально-діагностичний" Тернопільської міської ради 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вул.Руська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47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52 23 68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1"/>
              </a:rPr>
              <a:t>vkl.ternopil@gmail.com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 </a:t>
            </a:r>
            <a:br>
              <a:rPr lang="en-US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2"/>
              </a:rPr>
              <a:t>https://tmldc.te.ua/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b="1" dirty="0">
                <a:solidFill>
                  <a:srgbClr val="000000"/>
                </a:solidFill>
                <a:latin typeface="+mj-lt"/>
              </a:rPr>
              <a:t>Комунальне некомерційне підприємство "Тернопільська стоматологічна поліклініка" Тернопільської міської ради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Генерала Романа Шухевича, 10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52 73 45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3"/>
              </a:rPr>
              <a:t>andriy.nyshchota@gmail.com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13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13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4"/>
              </a:rPr>
              <a:t>https://tmksp.te.ua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endParaRPr lang="en-US" sz="1200" dirty="0">
              <a:latin typeface="+mj-lt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58" y="2847703"/>
            <a:ext cx="4797104" cy="308099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41191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2" y="251688"/>
            <a:ext cx="4284617" cy="688655"/>
          </a:xfrm>
        </p:spPr>
        <p:txBody>
          <a:bodyPr rtlCol="0"/>
          <a:lstStyle/>
          <a:p>
            <a:r>
              <a:rPr lang="uk-UA" sz="2800" dirty="0" smtClean="0">
                <a:solidFill>
                  <a:srgbClr val="00B050"/>
                </a:solidFill>
              </a:rPr>
              <a:t>МТП м. Тернопіль:</a:t>
            </a:r>
            <a:endParaRPr lang="uk-UA" sz="2800" dirty="0">
              <a:solidFill>
                <a:srgbClr val="00B050"/>
              </a:solidFill>
            </a:endParaRPr>
          </a:p>
        </p:txBody>
      </p:sp>
      <p:sp>
        <p:nvSpPr>
          <p:cNvPr id="53" name="Номер слайда 52">
            <a:extLst>
              <a:ext uri="{FF2B5EF4-FFF2-40B4-BE49-F238E27FC236}">
                <a16:creationId xmlns:a16="http://schemas.microsoft.com/office/drawing/2014/main" id="{D674A398-A2D9-421A-AAC4-14E16A9A148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25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62400" y="6050867"/>
            <a:ext cx="43862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+mj-lt"/>
              </a:rPr>
              <a:t>Адреса: 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м. Тернопіль, вул. Стецька, 25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02" y="1309794"/>
            <a:ext cx="3281998" cy="4385744"/>
          </a:xfrm>
          <a:prstGeom prst="round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626" y="1335552"/>
            <a:ext cx="3271429" cy="4371620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281" y="1335552"/>
            <a:ext cx="3280135" cy="438325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8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2" y="251688"/>
            <a:ext cx="4284617" cy="688655"/>
          </a:xfrm>
        </p:spPr>
        <p:txBody>
          <a:bodyPr rtlCol="0"/>
          <a:lstStyle/>
          <a:p>
            <a:r>
              <a:rPr lang="uk-UA" sz="2800" dirty="0" smtClean="0">
                <a:solidFill>
                  <a:srgbClr val="00B050"/>
                </a:solidFill>
              </a:rPr>
              <a:t>МТП м. Тернопіль:</a:t>
            </a:r>
            <a:endParaRPr lang="uk-UA" sz="2800" dirty="0">
              <a:solidFill>
                <a:srgbClr val="00B050"/>
              </a:solidFill>
            </a:endParaRPr>
          </a:p>
        </p:txBody>
      </p:sp>
      <p:sp>
        <p:nvSpPr>
          <p:cNvPr id="53" name="Номер слайда 52">
            <a:extLst>
              <a:ext uri="{FF2B5EF4-FFF2-40B4-BE49-F238E27FC236}">
                <a16:creationId xmlns:a16="http://schemas.microsoft.com/office/drawing/2014/main" id="{D674A398-A2D9-421A-AAC4-14E16A9A148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26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62400" y="6050867"/>
            <a:ext cx="43862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+mj-lt"/>
              </a:rPr>
              <a:t>Адреса: 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м. Тернопіль, вул. Дорошенка, 5</a:t>
            </a:r>
            <a:endParaRPr lang="uk-UA" sz="12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4" y="1202630"/>
            <a:ext cx="3399131" cy="4542269"/>
          </a:xfrm>
          <a:prstGeom prst="round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746" y="1210350"/>
            <a:ext cx="3393355" cy="4534550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8304" y="1245186"/>
            <a:ext cx="3361510" cy="449199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0808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27" y="242980"/>
            <a:ext cx="4284617" cy="688655"/>
          </a:xfrm>
        </p:spPr>
        <p:txBody>
          <a:bodyPr rtlCol="0"/>
          <a:lstStyle/>
          <a:p>
            <a:r>
              <a:rPr lang="uk-UA" sz="2800" dirty="0" smtClean="0">
                <a:solidFill>
                  <a:srgbClr val="00B050"/>
                </a:solidFill>
              </a:rPr>
              <a:t>МТП м. Тернопіль:</a:t>
            </a:r>
            <a:endParaRPr lang="uk-UA" sz="2800" dirty="0">
              <a:solidFill>
                <a:srgbClr val="00B050"/>
              </a:solidFill>
            </a:endParaRPr>
          </a:p>
        </p:txBody>
      </p:sp>
      <p:sp>
        <p:nvSpPr>
          <p:cNvPr id="53" name="Номер слайда 52">
            <a:extLst>
              <a:ext uri="{FF2B5EF4-FFF2-40B4-BE49-F238E27FC236}">
                <a16:creationId xmlns:a16="http://schemas.microsoft.com/office/drawing/2014/main" id="{D674A398-A2D9-421A-AAC4-14E16A9A148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27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62400" y="6050867"/>
            <a:ext cx="43862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+mj-lt"/>
              </a:rPr>
              <a:t>Адреса: 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м. Тернопіль, вул. </a:t>
            </a:r>
            <a:r>
              <a:rPr lang="uk-UA" sz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В.Громницького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1</a:t>
            </a:r>
            <a:endParaRPr lang="uk-UA" sz="12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806" y="1053737"/>
            <a:ext cx="2481849" cy="4767057"/>
          </a:xfrm>
          <a:prstGeom prst="round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678" y="1161708"/>
            <a:ext cx="3494315" cy="4659086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1313" y="1165516"/>
            <a:ext cx="3491458" cy="465527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67713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75612" y="312648"/>
            <a:ext cx="4284617" cy="688655"/>
          </a:xfrm>
        </p:spPr>
        <p:txBody>
          <a:bodyPr rtlCol="0"/>
          <a:lstStyle/>
          <a:p>
            <a:r>
              <a:rPr lang="uk-UA" sz="2800" dirty="0" smtClean="0">
                <a:solidFill>
                  <a:srgbClr val="00B050"/>
                </a:solidFill>
              </a:rPr>
              <a:t>МТП м. Тернопіль:</a:t>
            </a:r>
            <a:endParaRPr lang="uk-UA" sz="2800" dirty="0">
              <a:solidFill>
                <a:srgbClr val="00B050"/>
              </a:solidFill>
            </a:endParaRPr>
          </a:p>
        </p:txBody>
      </p:sp>
      <p:sp>
        <p:nvSpPr>
          <p:cNvPr id="53" name="Номер слайда 52">
            <a:extLst>
              <a:ext uri="{FF2B5EF4-FFF2-40B4-BE49-F238E27FC236}">
                <a16:creationId xmlns:a16="http://schemas.microsoft.com/office/drawing/2014/main" id="{D674A398-A2D9-421A-AAC4-14E16A9A148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28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744686" y="6084081"/>
            <a:ext cx="4615543" cy="4875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Адреса: м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Тернопіль, вул. Генерала М. Тарнавського, 7	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409" y="1337790"/>
            <a:ext cx="3035113" cy="4409804"/>
          </a:xfrm>
          <a:prstGeom prst="round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855" y="1337791"/>
            <a:ext cx="3286582" cy="4409804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606" y="1337788"/>
            <a:ext cx="3307354" cy="440980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141657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5909" y="290771"/>
            <a:ext cx="4284617" cy="688655"/>
          </a:xfrm>
        </p:spPr>
        <p:txBody>
          <a:bodyPr rtlCol="0"/>
          <a:lstStyle/>
          <a:p>
            <a:r>
              <a:rPr lang="uk-UA" sz="2800" dirty="0" smtClean="0">
                <a:solidFill>
                  <a:srgbClr val="00B050"/>
                </a:solidFill>
              </a:rPr>
              <a:t>МТП м. Тернопіль:</a:t>
            </a:r>
            <a:endParaRPr lang="uk-UA" sz="2800" dirty="0">
              <a:solidFill>
                <a:srgbClr val="00B050"/>
              </a:solidFill>
            </a:endParaRPr>
          </a:p>
        </p:txBody>
      </p:sp>
      <p:sp>
        <p:nvSpPr>
          <p:cNvPr id="53" name="Номер слайда 52">
            <a:extLst>
              <a:ext uri="{FF2B5EF4-FFF2-40B4-BE49-F238E27FC236}">
                <a16:creationId xmlns:a16="http://schemas.microsoft.com/office/drawing/2014/main" id="{D674A398-A2D9-421A-AAC4-14E16A9A148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29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4174253" y="6063006"/>
            <a:ext cx="43862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+mj-lt"/>
              </a:rPr>
              <a:t>Адреса: 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м. Тернопіль, вул. Галицька, 29</a:t>
            </a:r>
          </a:p>
          <a:p>
            <a:endParaRPr lang="uk-UA" sz="12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77" y="1219205"/>
            <a:ext cx="5826034" cy="4369526"/>
          </a:xfrm>
          <a:prstGeom prst="round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676" y="1219205"/>
            <a:ext cx="3264078" cy="435210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97316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774451" y="1961803"/>
            <a:ext cx="6096000" cy="329205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м. Тернопіль, вул. Стецька, </a:t>
            </a:r>
            <a:r>
              <a:rPr lang="uk-UA" sz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25</a:t>
            </a:r>
            <a:endParaRPr lang="uk-UA" sz="12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с. </a:t>
            </a:r>
            <a:r>
              <a:rPr lang="uk-UA" sz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Малашівці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вул. Стрілецька, </a:t>
            </a:r>
            <a:r>
              <a:rPr lang="uk-UA" sz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11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Тернопіль, вул. Дорошенка, 5	</a:t>
            </a:r>
            <a:endParaRPr lang="uk-UA" sz="1200" dirty="0" smtClean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Тернопіль, вул. </a:t>
            </a:r>
            <a:r>
              <a:rPr lang="uk-UA" sz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В.Громницького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м. Тернопіль, вул. Галицька, 29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Тернопіль, вул. Генерала М. Тарнавського, </a:t>
            </a:r>
            <a:r>
              <a:rPr lang="uk-UA" sz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7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м. Тернопіль, вул. Генерала М. Тарнавського, </a:t>
            </a:r>
            <a:r>
              <a:rPr lang="uk-UA" sz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7а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Тернопіль, вул. Л. Курбаса, 11	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м. Тернопіль, проспект Степана Бандери, </a:t>
            </a:r>
            <a:r>
              <a:rPr lang="uk-UA" sz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28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м. </a:t>
            </a:r>
            <a:r>
              <a:rPr lang="uk-UA" sz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Тернопіль,вул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uk-UA" sz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Лозовецька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uk-UA" sz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22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м. Тернопіль, </a:t>
            </a:r>
            <a:r>
              <a:rPr lang="uk-UA" sz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бульв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Пантелеймона Куліша, 10, </a:t>
            </a:r>
            <a:r>
              <a:rPr lang="uk-UA" sz="1200" dirty="0" smtClean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354" y="757646"/>
            <a:ext cx="3892536" cy="5201607"/>
          </a:xfrm>
          <a:prstGeom prst="round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5756366" y="757646"/>
            <a:ext cx="4738798" cy="7587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4400" b="1" dirty="0" smtClean="0">
                <a:solidFill>
                  <a:srgbClr val="00B050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МТП в Тернополі</a:t>
            </a:r>
            <a:endParaRPr lang="uk-UA" sz="4400" b="1" dirty="0">
              <a:solidFill>
                <a:srgbClr val="00B050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6057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2" y="251688"/>
            <a:ext cx="4284617" cy="688655"/>
          </a:xfrm>
        </p:spPr>
        <p:txBody>
          <a:bodyPr rtlCol="0"/>
          <a:lstStyle/>
          <a:p>
            <a:r>
              <a:rPr lang="uk-UA" sz="2800" dirty="0" smtClean="0">
                <a:solidFill>
                  <a:srgbClr val="00B050"/>
                </a:solidFill>
              </a:rPr>
              <a:t>МТП м. Тернопіль:</a:t>
            </a:r>
            <a:endParaRPr lang="uk-UA" sz="2800" dirty="0">
              <a:solidFill>
                <a:srgbClr val="00B050"/>
              </a:solidFill>
            </a:endParaRPr>
          </a:p>
        </p:txBody>
      </p:sp>
      <p:sp>
        <p:nvSpPr>
          <p:cNvPr id="53" name="Номер слайда 52">
            <a:extLst>
              <a:ext uri="{FF2B5EF4-FFF2-40B4-BE49-F238E27FC236}">
                <a16:creationId xmlns:a16="http://schemas.microsoft.com/office/drawing/2014/main" id="{D674A398-A2D9-421A-AAC4-14E16A9A148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30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631474" y="6050867"/>
            <a:ext cx="4717199" cy="289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+mj-lt"/>
              </a:rPr>
              <a:t>Адреса: 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м. Тернопіль, вул. Генерала М. Тарнавського, 7а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5" y="1218313"/>
            <a:ext cx="3134760" cy="4554583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614" y="1218313"/>
            <a:ext cx="3533503" cy="4554583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296" y="1218312"/>
            <a:ext cx="4447904" cy="455458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56" y="260117"/>
            <a:ext cx="4284617" cy="688655"/>
          </a:xfrm>
        </p:spPr>
        <p:txBody>
          <a:bodyPr rtlCol="0"/>
          <a:lstStyle/>
          <a:p>
            <a:r>
              <a:rPr lang="uk-UA" sz="2800" dirty="0" smtClean="0">
                <a:solidFill>
                  <a:srgbClr val="00B050"/>
                </a:solidFill>
              </a:rPr>
              <a:t>МТП м. Тернопіль:</a:t>
            </a:r>
            <a:endParaRPr lang="uk-UA" sz="2800" dirty="0">
              <a:solidFill>
                <a:srgbClr val="00B050"/>
              </a:solidFill>
            </a:endParaRPr>
          </a:p>
        </p:txBody>
      </p:sp>
      <p:sp>
        <p:nvSpPr>
          <p:cNvPr id="53" name="Номер слайда 52">
            <a:extLst>
              <a:ext uri="{FF2B5EF4-FFF2-40B4-BE49-F238E27FC236}">
                <a16:creationId xmlns:a16="http://schemas.microsoft.com/office/drawing/2014/main" id="{D674A398-A2D9-421A-AAC4-14E16A9A148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31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62400" y="6050867"/>
            <a:ext cx="43862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+mj-lt"/>
              </a:rPr>
              <a:t>Адреса</a:t>
            </a:r>
            <a:r>
              <a:rPr lang="ru-RU" sz="1200" dirty="0" smtClean="0">
                <a:latin typeface="+mj-lt"/>
              </a:rPr>
              <a:t>: 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м. Тернопіль, вул. Л. Курбаса, 11</a:t>
            </a:r>
            <a:endParaRPr lang="uk-UA" sz="12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451" y="1122519"/>
            <a:ext cx="3306321" cy="4746171"/>
          </a:xfrm>
          <a:prstGeom prst="round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8557" y="1122519"/>
            <a:ext cx="3565951" cy="4754601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163" y="1122519"/>
            <a:ext cx="3592286" cy="47546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41952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64056" y="234271"/>
            <a:ext cx="4284617" cy="688655"/>
          </a:xfrm>
        </p:spPr>
        <p:txBody>
          <a:bodyPr rtlCol="0"/>
          <a:lstStyle/>
          <a:p>
            <a:r>
              <a:rPr lang="uk-UA" sz="2800" dirty="0" smtClean="0">
                <a:solidFill>
                  <a:srgbClr val="00B050"/>
                </a:solidFill>
              </a:rPr>
              <a:t>МТП м. Тернопіль:</a:t>
            </a:r>
            <a:endParaRPr lang="uk-UA" sz="2800" dirty="0">
              <a:solidFill>
                <a:srgbClr val="00B050"/>
              </a:solidFill>
            </a:endParaRPr>
          </a:p>
        </p:txBody>
      </p:sp>
      <p:sp>
        <p:nvSpPr>
          <p:cNvPr id="53" name="Номер слайда 52">
            <a:extLst>
              <a:ext uri="{FF2B5EF4-FFF2-40B4-BE49-F238E27FC236}">
                <a16:creationId xmlns:a16="http://schemas.microsoft.com/office/drawing/2014/main" id="{D674A398-A2D9-421A-AAC4-14E16A9A148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32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62400" y="6050867"/>
            <a:ext cx="43862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+mj-lt"/>
              </a:rPr>
              <a:t>Адреса: 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м. Тернопіль, проспект Степана Бандери, 28</a:t>
            </a:r>
            <a:endParaRPr lang="uk-UA" sz="12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65" y="1055474"/>
            <a:ext cx="3568635" cy="4770337"/>
          </a:xfrm>
          <a:prstGeom prst="round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5997" y="1055473"/>
            <a:ext cx="3592660" cy="4770337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545" y="1055473"/>
            <a:ext cx="3638739" cy="477033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72128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1406" y="201830"/>
            <a:ext cx="4284617" cy="688655"/>
          </a:xfrm>
        </p:spPr>
        <p:txBody>
          <a:bodyPr rtlCol="0"/>
          <a:lstStyle/>
          <a:p>
            <a:r>
              <a:rPr lang="uk-UA" sz="2800" dirty="0" smtClean="0">
                <a:solidFill>
                  <a:srgbClr val="00B050"/>
                </a:solidFill>
              </a:rPr>
              <a:t>МТП м. Тернопіль:</a:t>
            </a:r>
            <a:endParaRPr lang="uk-UA" sz="2800" dirty="0">
              <a:solidFill>
                <a:srgbClr val="00B050"/>
              </a:solidFill>
            </a:endParaRPr>
          </a:p>
        </p:txBody>
      </p:sp>
      <p:sp>
        <p:nvSpPr>
          <p:cNvPr id="53" name="Номер слайда 52">
            <a:extLst>
              <a:ext uri="{FF2B5EF4-FFF2-40B4-BE49-F238E27FC236}">
                <a16:creationId xmlns:a16="http://schemas.microsoft.com/office/drawing/2014/main" id="{D674A398-A2D9-421A-AAC4-14E16A9A148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33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62400" y="6050867"/>
            <a:ext cx="43862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+mj-lt"/>
              </a:rPr>
              <a:t>Адреса: 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м. </a:t>
            </a:r>
            <a:r>
              <a:rPr lang="uk-UA" sz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Тернопіль,вул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 </a:t>
            </a:r>
            <a:r>
              <a:rPr lang="uk-UA" sz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Лозовецька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22</a:t>
            </a:r>
            <a:endParaRPr lang="uk-UA" sz="12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6869" y="1177420"/>
            <a:ext cx="3439885" cy="4586512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1584" y="1177420"/>
            <a:ext cx="3468908" cy="4586512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6" y="1165807"/>
            <a:ext cx="3448594" cy="4598125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96875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845" y="234270"/>
            <a:ext cx="4284617" cy="688655"/>
          </a:xfrm>
        </p:spPr>
        <p:txBody>
          <a:bodyPr rtlCol="0"/>
          <a:lstStyle/>
          <a:p>
            <a:r>
              <a:rPr lang="uk-UA" sz="2800" dirty="0" smtClean="0">
                <a:solidFill>
                  <a:srgbClr val="00B050"/>
                </a:solidFill>
              </a:rPr>
              <a:t>МТП м. Тернопіль:</a:t>
            </a:r>
            <a:endParaRPr lang="uk-UA" sz="2800" dirty="0">
              <a:solidFill>
                <a:srgbClr val="00B050"/>
              </a:solidFill>
            </a:endParaRPr>
          </a:p>
        </p:txBody>
      </p:sp>
      <p:sp>
        <p:nvSpPr>
          <p:cNvPr id="53" name="Номер слайда 52">
            <a:extLst>
              <a:ext uri="{FF2B5EF4-FFF2-40B4-BE49-F238E27FC236}">
                <a16:creationId xmlns:a16="http://schemas.microsoft.com/office/drawing/2014/main" id="{D674A398-A2D9-421A-AAC4-14E16A9A148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34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836125" y="6050867"/>
            <a:ext cx="47113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+mj-lt"/>
              </a:rPr>
              <a:t>Адреса: 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м. Тернопіль, </a:t>
            </a:r>
            <a:r>
              <a:rPr lang="uk-UA" sz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бульв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Пантелеймона Куліша, 10, 1</a:t>
            </a:r>
            <a:endParaRPr lang="uk-UA" sz="12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513" y="1271449"/>
            <a:ext cx="5782492" cy="4336869"/>
          </a:xfrm>
          <a:prstGeom prst="round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9331" y="1271448"/>
            <a:ext cx="3252652" cy="433686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00934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Заголовок 16">
            <a:extLst>
              <a:ext uri="{FF2B5EF4-FFF2-40B4-BE49-F238E27FC236}">
                <a16:creationId xmlns:a16="http://schemas.microsoft.com/office/drawing/2014/main" id="{96B69F7F-7BDF-4049-AB94-D24D1055CF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31772" y="251688"/>
            <a:ext cx="4284617" cy="688655"/>
          </a:xfrm>
        </p:spPr>
        <p:txBody>
          <a:bodyPr rtlCol="0"/>
          <a:lstStyle/>
          <a:p>
            <a:r>
              <a:rPr lang="uk-UA" sz="2800" dirty="0" smtClean="0">
                <a:solidFill>
                  <a:srgbClr val="00B050"/>
                </a:solidFill>
              </a:rPr>
              <a:t>МТП с. </a:t>
            </a:r>
            <a:r>
              <a:rPr lang="uk-UA" sz="2800" dirty="0" err="1" smtClean="0">
                <a:solidFill>
                  <a:srgbClr val="00B050"/>
                </a:solidFill>
              </a:rPr>
              <a:t>Малашівці</a:t>
            </a:r>
            <a:r>
              <a:rPr lang="uk-UA" sz="2800" dirty="0" smtClean="0">
                <a:solidFill>
                  <a:srgbClr val="00B050"/>
                </a:solidFill>
              </a:rPr>
              <a:t>:</a:t>
            </a:r>
            <a:endParaRPr lang="uk-UA" sz="2800" dirty="0">
              <a:solidFill>
                <a:srgbClr val="00B050"/>
              </a:solidFill>
            </a:endParaRPr>
          </a:p>
        </p:txBody>
      </p:sp>
      <p:sp>
        <p:nvSpPr>
          <p:cNvPr id="53" name="Номер слайда 52">
            <a:extLst>
              <a:ext uri="{FF2B5EF4-FFF2-40B4-BE49-F238E27FC236}">
                <a16:creationId xmlns:a16="http://schemas.microsoft.com/office/drawing/2014/main" id="{D674A398-A2D9-421A-AAC4-14E16A9A1488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30806" y="6327866"/>
            <a:ext cx="389686" cy="393610"/>
          </a:xfrm>
        </p:spPr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35</a:t>
            </a:fld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3962400" y="6050867"/>
            <a:ext cx="43862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dirty="0">
                <a:latin typeface="+mj-lt"/>
              </a:rPr>
              <a:t>Адреса: 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с. </a:t>
            </a:r>
            <a:r>
              <a:rPr lang="uk-UA" sz="12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Малашівці</a:t>
            </a:r>
            <a:r>
              <a:rPr lang="uk-UA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вул. Стрілецька, 11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593" y="1314994"/>
            <a:ext cx="3265715" cy="4354286"/>
          </a:xfrm>
          <a:prstGeom prst="round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677" y="1323704"/>
            <a:ext cx="3265713" cy="4354284"/>
          </a:xfrm>
          <a:prstGeom prst="round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9759" y="1314994"/>
            <a:ext cx="3265713" cy="4354284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378189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2024808"/>
              </p:ext>
            </p:extLst>
          </p:nvPr>
        </p:nvGraphicFramePr>
        <p:xfrm>
          <a:off x="539931" y="452845"/>
          <a:ext cx="11094719" cy="5757426"/>
        </p:xfrm>
        <a:graphic>
          <a:graphicData uri="http://schemas.openxmlformats.org/drawingml/2006/table">
            <a:tbl>
              <a:tblPr/>
              <a:tblGrid>
                <a:gridCol w="252690">
                  <a:extLst>
                    <a:ext uri="{9D8B030D-6E8A-4147-A177-3AD203B41FA5}">
                      <a16:colId xmlns:a16="http://schemas.microsoft.com/office/drawing/2014/main" val="4085958360"/>
                    </a:ext>
                  </a:extLst>
                </a:gridCol>
                <a:gridCol w="1050247">
                  <a:extLst>
                    <a:ext uri="{9D8B030D-6E8A-4147-A177-3AD203B41FA5}">
                      <a16:colId xmlns:a16="http://schemas.microsoft.com/office/drawing/2014/main" val="3461992926"/>
                    </a:ext>
                  </a:extLst>
                </a:gridCol>
                <a:gridCol w="734384">
                  <a:extLst>
                    <a:ext uri="{9D8B030D-6E8A-4147-A177-3AD203B41FA5}">
                      <a16:colId xmlns:a16="http://schemas.microsoft.com/office/drawing/2014/main" val="3247764060"/>
                    </a:ext>
                  </a:extLst>
                </a:gridCol>
                <a:gridCol w="1989942">
                  <a:extLst>
                    <a:ext uri="{9D8B030D-6E8A-4147-A177-3AD203B41FA5}">
                      <a16:colId xmlns:a16="http://schemas.microsoft.com/office/drawing/2014/main" val="13363552"/>
                    </a:ext>
                  </a:extLst>
                </a:gridCol>
                <a:gridCol w="1989942">
                  <a:extLst>
                    <a:ext uri="{9D8B030D-6E8A-4147-A177-3AD203B41FA5}">
                      <a16:colId xmlns:a16="http://schemas.microsoft.com/office/drawing/2014/main" val="4292499817"/>
                    </a:ext>
                  </a:extLst>
                </a:gridCol>
                <a:gridCol w="1342422">
                  <a:extLst>
                    <a:ext uri="{9D8B030D-6E8A-4147-A177-3AD203B41FA5}">
                      <a16:colId xmlns:a16="http://schemas.microsoft.com/office/drawing/2014/main" val="3667909939"/>
                    </a:ext>
                  </a:extLst>
                </a:gridCol>
                <a:gridCol w="2440049">
                  <a:extLst>
                    <a:ext uri="{9D8B030D-6E8A-4147-A177-3AD203B41FA5}">
                      <a16:colId xmlns:a16="http://schemas.microsoft.com/office/drawing/2014/main" val="4084320945"/>
                    </a:ext>
                  </a:extLst>
                </a:gridCol>
                <a:gridCol w="663315">
                  <a:extLst>
                    <a:ext uri="{9D8B030D-6E8A-4147-A177-3AD203B41FA5}">
                      <a16:colId xmlns:a16="http://schemas.microsoft.com/office/drawing/2014/main" val="1686117455"/>
                    </a:ext>
                  </a:extLst>
                </a:gridCol>
                <a:gridCol w="631728">
                  <a:extLst>
                    <a:ext uri="{9D8B030D-6E8A-4147-A177-3AD203B41FA5}">
                      <a16:colId xmlns:a16="http://schemas.microsoft.com/office/drawing/2014/main" val="947167435"/>
                    </a:ext>
                  </a:extLst>
                </a:gridCol>
              </a:tblGrid>
              <a:tr h="310382">
                <a:tc gridSpan="9">
                  <a:txBody>
                    <a:bodyPr/>
                    <a:lstStyle/>
                    <a:p>
                      <a:pPr algn="ctr" rtl="0" fontAlgn="ctr"/>
                      <a:r>
                        <a:rPr lang="ru-RU" sz="1200" b="1" dirty="0" err="1">
                          <a:effectLst/>
                        </a:rPr>
                        <a:t>Актуальні</a:t>
                      </a:r>
                      <a:r>
                        <a:rPr lang="ru-RU" sz="1200" b="1" dirty="0">
                          <a:effectLst/>
                        </a:rPr>
                        <a:t> </a:t>
                      </a:r>
                      <a:r>
                        <a:rPr lang="ru-RU" sz="1200" b="1" dirty="0" err="1">
                          <a:effectLst/>
                        </a:rPr>
                        <a:t>вакансії</a:t>
                      </a:r>
                      <a:r>
                        <a:rPr lang="ru-RU" sz="1200" b="1" dirty="0">
                          <a:effectLst/>
                        </a:rPr>
                        <a:t> у </a:t>
                      </a:r>
                      <a:r>
                        <a:rPr lang="ru-RU" sz="1200" b="1" dirty="0" err="1">
                          <a:effectLst/>
                        </a:rPr>
                        <a:t>роботодавців</a:t>
                      </a:r>
                      <a:r>
                        <a:rPr lang="ru-RU" sz="1200" b="1" dirty="0">
                          <a:effectLst/>
                        </a:rPr>
                        <a:t> </a:t>
                      </a:r>
                      <a:r>
                        <a:rPr lang="ru-RU" sz="1200" b="1" dirty="0" err="1">
                          <a:effectLst/>
                        </a:rPr>
                        <a:t>Тернопільської</a:t>
                      </a:r>
                      <a:r>
                        <a:rPr lang="ru-RU" sz="1200" b="1" dirty="0">
                          <a:effectLst/>
                        </a:rPr>
                        <a:t> ТГ станом на 13.02.2025 року</a:t>
                      </a:r>
                    </a:p>
                  </a:txBody>
                  <a:tcPr marL="13083" marR="13083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59034956"/>
                  </a:ext>
                </a:extLst>
              </a:tr>
              <a:tr h="495186">
                <a:tc gridSpan="9">
                  <a:txBody>
                    <a:bodyPr/>
                    <a:lstStyle/>
                    <a:p>
                      <a:pPr algn="ctr" rtl="0" fontAlgn="ctr"/>
                      <a:r>
                        <a:rPr lang="uk-UA" sz="1050">
                          <a:effectLst/>
                        </a:rPr>
                        <a:t>Для отримання актуальної інформації про вакансії в даній територіальній громаді Ви можете звернутися до Тернопільської філії Тернопільського обласного центру зайнятості (46007, Тернопільська область, Тернопільський район, м. Тернопіль, вул. Текстильна, 1Б) або зателефонувавши фахівцю з рекрутингу (0673132283)</a:t>
                      </a:r>
                    </a:p>
                  </a:txBody>
                  <a:tcPr marL="13083" marR="13083" marT="0" marB="0" anchor="ctr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uk-UA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91775350"/>
                  </a:ext>
                </a:extLst>
              </a:tr>
              <a:tr h="990371">
                <a:tc>
                  <a:txBody>
                    <a:bodyPr/>
                    <a:lstStyle/>
                    <a:p>
                      <a:pPr algn="ctr" rtl="0" fontAlgn="t"/>
                      <a:r>
                        <a:rPr lang="en-US" sz="1050" b="1">
                          <a:effectLst/>
                        </a:rPr>
                        <a:t>N </a:t>
                      </a:r>
                      <a:r>
                        <a:rPr lang="uk-UA" sz="1050" b="1">
                          <a:effectLst/>
                        </a:rPr>
                        <a:t>з/п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050" b="1">
                          <a:effectLst/>
                        </a:rPr>
                        <a:t>Назва громади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050" b="1">
                          <a:effectLst/>
                        </a:rPr>
                        <a:t>Населенний пункт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050" b="1">
                          <a:effectLst/>
                        </a:rPr>
                        <a:t>Роботодавець (повна назва)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050" b="1">
                          <a:effectLst/>
                        </a:rPr>
                        <a:t>Вид діяльності (основний)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050" b="1">
                          <a:effectLst/>
                        </a:rPr>
                        <a:t>Посада (довідник)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050" b="1">
                          <a:effectLst/>
                        </a:rPr>
                        <a:t>Місце виконання робіт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050" b="1">
                          <a:effectLst/>
                        </a:rPr>
                        <a:t>Розмір заробітної платим, грн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t"/>
                      <a:r>
                        <a:rPr lang="uk-UA" sz="1050" b="1">
                          <a:effectLst/>
                        </a:rPr>
                        <a:t>Можливість надання житла (так/ні)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8956421"/>
                  </a:ext>
                </a:extLst>
              </a:tr>
              <a:tr h="825310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1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ТОВ "ШРЕДЕР"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C , 27.40, Виробництво електричного освітлювального устатковання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8282(14), складальник електричних машин та апаратів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31 802,00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3431552"/>
                  </a:ext>
                </a:extLst>
              </a:tr>
              <a:tr h="660248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ТОВ "ГАЛИЧИНА ЛАСУНКА"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C , 10.52, </a:t>
                      </a:r>
                      <a:r>
                        <a:rPr lang="uk-UA" sz="1050">
                          <a:effectLst/>
                        </a:rPr>
                        <a:t>Виробництво морозива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3115(32), механік рефрижераторних установок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 dirty="0" err="1">
                          <a:effectLst/>
                        </a:rPr>
                        <a:t>Тернопільська</a:t>
                      </a:r>
                      <a:r>
                        <a:rPr lang="ru-RU" sz="1050" dirty="0">
                          <a:effectLst/>
                        </a:rPr>
                        <a:t> область, </a:t>
                      </a:r>
                      <a:r>
                        <a:rPr lang="ru-RU" sz="1050" dirty="0" err="1">
                          <a:effectLst/>
                        </a:rPr>
                        <a:t>Тернопільський</a:t>
                      </a:r>
                      <a:r>
                        <a:rPr lang="ru-RU" sz="1050" dirty="0">
                          <a:effectLst/>
                        </a:rPr>
                        <a:t> район, </a:t>
                      </a:r>
                      <a:r>
                        <a:rPr lang="ru-RU" sz="1050" dirty="0" err="1">
                          <a:effectLst/>
                        </a:rPr>
                        <a:t>Тернопільська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міська</a:t>
                      </a:r>
                      <a:r>
                        <a:rPr lang="ru-RU" sz="1050" dirty="0">
                          <a:effectLst/>
                        </a:rPr>
                        <a:t> ТГ, </a:t>
                      </a:r>
                      <a:r>
                        <a:rPr lang="ru-RU" sz="1050" dirty="0" err="1">
                          <a:effectLst/>
                        </a:rPr>
                        <a:t>Тернопіль</a:t>
                      </a:r>
                      <a:endParaRPr lang="ru-RU" sz="1050" dirty="0">
                        <a:effectLst/>
                      </a:endParaRP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20 000,00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9162006"/>
                  </a:ext>
                </a:extLst>
              </a:tr>
              <a:tr h="1155433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3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ТОВ "ГАЛИЧИНА ЛАСУНКА"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C , 10.52, </a:t>
                      </a:r>
                      <a:r>
                        <a:rPr lang="uk-UA" sz="1050">
                          <a:effectLst/>
                        </a:rPr>
                        <a:t>Виробництво морозива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7241(95), слюсар з контрольно-вимірювальних приладів та автоматики (електромеханіка)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20 000,00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9052456"/>
                  </a:ext>
                </a:extLst>
              </a:tr>
              <a:tr h="660248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4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ТОВ "ГАЛИЧИНА ЛАСУНКА"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C , 10.52, </a:t>
                      </a:r>
                      <a:r>
                        <a:rPr lang="uk-UA" sz="1050">
                          <a:effectLst/>
                        </a:rPr>
                        <a:t>Виробництво морозива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8240(15), оператор пакувальних автоматів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20 000,00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11392005"/>
                  </a:ext>
                </a:extLst>
              </a:tr>
              <a:tr h="660248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5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ТОВ "ГАЛИЧИНА ЛАСУНКА"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C , 10.52, </a:t>
                      </a:r>
                      <a:r>
                        <a:rPr lang="uk-UA" sz="1050">
                          <a:effectLst/>
                        </a:rPr>
                        <a:t>Виробництво морозива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8270(4), варник харчової сировини та продуктів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20 000,00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 dirty="0">
                          <a:effectLst/>
                        </a:rPr>
                        <a:t>ні</a:t>
                      </a:r>
                    </a:p>
                  </a:txBody>
                  <a:tcPr marL="13083" marR="1308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608068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7349447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757537"/>
              </p:ext>
            </p:extLst>
          </p:nvPr>
        </p:nvGraphicFramePr>
        <p:xfrm>
          <a:off x="478971" y="330926"/>
          <a:ext cx="11234057" cy="5977620"/>
        </p:xfrm>
        <a:graphic>
          <a:graphicData uri="http://schemas.openxmlformats.org/drawingml/2006/table">
            <a:tbl>
              <a:tblPr/>
              <a:tblGrid>
                <a:gridCol w="255864">
                  <a:extLst>
                    <a:ext uri="{9D8B030D-6E8A-4147-A177-3AD203B41FA5}">
                      <a16:colId xmlns:a16="http://schemas.microsoft.com/office/drawing/2014/main" val="1352839310"/>
                    </a:ext>
                  </a:extLst>
                </a:gridCol>
                <a:gridCol w="1063438">
                  <a:extLst>
                    <a:ext uri="{9D8B030D-6E8A-4147-A177-3AD203B41FA5}">
                      <a16:colId xmlns:a16="http://schemas.microsoft.com/office/drawing/2014/main" val="1455179838"/>
                    </a:ext>
                  </a:extLst>
                </a:gridCol>
                <a:gridCol w="743607">
                  <a:extLst>
                    <a:ext uri="{9D8B030D-6E8A-4147-A177-3AD203B41FA5}">
                      <a16:colId xmlns:a16="http://schemas.microsoft.com/office/drawing/2014/main" val="117694681"/>
                    </a:ext>
                  </a:extLst>
                </a:gridCol>
                <a:gridCol w="2014934">
                  <a:extLst>
                    <a:ext uri="{9D8B030D-6E8A-4147-A177-3AD203B41FA5}">
                      <a16:colId xmlns:a16="http://schemas.microsoft.com/office/drawing/2014/main" val="2179427095"/>
                    </a:ext>
                  </a:extLst>
                </a:gridCol>
                <a:gridCol w="2014934">
                  <a:extLst>
                    <a:ext uri="{9D8B030D-6E8A-4147-A177-3AD203B41FA5}">
                      <a16:colId xmlns:a16="http://schemas.microsoft.com/office/drawing/2014/main" val="1021922532"/>
                    </a:ext>
                  </a:extLst>
                </a:gridCol>
                <a:gridCol w="1359282">
                  <a:extLst>
                    <a:ext uri="{9D8B030D-6E8A-4147-A177-3AD203B41FA5}">
                      <a16:colId xmlns:a16="http://schemas.microsoft.com/office/drawing/2014/main" val="2430753196"/>
                    </a:ext>
                  </a:extLst>
                </a:gridCol>
                <a:gridCol w="2470693">
                  <a:extLst>
                    <a:ext uri="{9D8B030D-6E8A-4147-A177-3AD203B41FA5}">
                      <a16:colId xmlns:a16="http://schemas.microsoft.com/office/drawing/2014/main" val="3256491892"/>
                    </a:ext>
                  </a:extLst>
                </a:gridCol>
                <a:gridCol w="671644">
                  <a:extLst>
                    <a:ext uri="{9D8B030D-6E8A-4147-A177-3AD203B41FA5}">
                      <a16:colId xmlns:a16="http://schemas.microsoft.com/office/drawing/2014/main" val="391574580"/>
                    </a:ext>
                  </a:extLst>
                </a:gridCol>
                <a:gridCol w="639661">
                  <a:extLst>
                    <a:ext uri="{9D8B030D-6E8A-4147-A177-3AD203B41FA5}">
                      <a16:colId xmlns:a16="http://schemas.microsoft.com/office/drawing/2014/main" val="563349315"/>
                    </a:ext>
                  </a:extLst>
                </a:gridCol>
              </a:tblGrid>
              <a:tr h="909383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6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РАЙОННА ДЕРЖАВНА ЛІКАРНЯ ВЕТЕРИНАРНОЇ МЕДИЦИНИ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M , 75.00, </a:t>
                      </a:r>
                      <a:r>
                        <a:rPr lang="uk-UA" sz="1050">
                          <a:effectLst/>
                        </a:rPr>
                        <a:t>Ветеринарна діяльність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1221.2(50), начальник (директор, завідувач та ін.) лікарні (клініки) ветеринарної медицини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17 800,00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42218524"/>
                  </a:ext>
                </a:extLst>
              </a:tr>
              <a:tr h="519648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7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ТРДЛ ДЕРЖПРОДСПОЖИВСЛУЖБИ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M , 75.00, </a:t>
                      </a:r>
                      <a:r>
                        <a:rPr lang="uk-UA" sz="1050">
                          <a:effectLst/>
                        </a:rPr>
                        <a:t>Ветеринарна діяльність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2223.2(2), лікар ветеринарної медицини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12 000,00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6817347"/>
                  </a:ext>
                </a:extLst>
              </a:tr>
              <a:tr h="519648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ТРДЛ ДЕРЖПРОДСПОЖИВСЛУЖБИ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M , 75.00, </a:t>
                      </a:r>
                      <a:r>
                        <a:rPr lang="uk-UA" sz="1050">
                          <a:effectLst/>
                        </a:rPr>
                        <a:t>Ветеринарна діяльність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2149.2(51), інженер з охорони праці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11 000,00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6227699"/>
                  </a:ext>
                </a:extLst>
              </a:tr>
              <a:tr h="779472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9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КОМБІНАТ `БУДІНДУСТРІЯ` ТОВАРИСТВА З ОБМЕЖЕНОЮ ВІДПОВІДАЛЬНІСТЮ `ТЕРНОПІЛЬБУД`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C , 23.61, Виготовлення виробів із бетону для будівництва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8333(13), машиніст крана (кранівник)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25 000,00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35817701"/>
                  </a:ext>
                </a:extLst>
              </a:tr>
              <a:tr h="779472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10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КОМБІНАТ `БУДІНДУСТРІЯ` ТОВАРИСТВА З ОБМЕЖЕНОЮ ВІДПОВІДАЛЬНІСТЮ `ТЕРНОПІЛЬБУД`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C , 23.61, Виготовлення виробів із бетону для будівництва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8212(90), оператор установок для теплового оброблення бетону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 dirty="0" err="1">
                          <a:effectLst/>
                        </a:rPr>
                        <a:t>Тернопільська</a:t>
                      </a:r>
                      <a:r>
                        <a:rPr lang="ru-RU" sz="1050" dirty="0">
                          <a:effectLst/>
                        </a:rPr>
                        <a:t> область, </a:t>
                      </a:r>
                      <a:r>
                        <a:rPr lang="ru-RU" sz="1050" dirty="0" err="1">
                          <a:effectLst/>
                        </a:rPr>
                        <a:t>Тернопільський</a:t>
                      </a:r>
                      <a:r>
                        <a:rPr lang="ru-RU" sz="1050" dirty="0">
                          <a:effectLst/>
                        </a:rPr>
                        <a:t> район, </a:t>
                      </a:r>
                      <a:r>
                        <a:rPr lang="ru-RU" sz="1050" dirty="0" err="1">
                          <a:effectLst/>
                        </a:rPr>
                        <a:t>Тернопільська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міська</a:t>
                      </a:r>
                      <a:r>
                        <a:rPr lang="ru-RU" sz="1050" dirty="0">
                          <a:effectLst/>
                        </a:rPr>
                        <a:t> ТГ, </a:t>
                      </a:r>
                      <a:r>
                        <a:rPr lang="ru-RU" sz="1050" dirty="0" err="1">
                          <a:effectLst/>
                        </a:rPr>
                        <a:t>Тернопіль</a:t>
                      </a:r>
                      <a:endParaRPr lang="ru-RU" sz="1050" dirty="0">
                        <a:effectLst/>
                      </a:endParaRP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25 000,00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35722014"/>
                  </a:ext>
                </a:extLst>
              </a:tr>
              <a:tr h="779472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11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КОМБІНАТ `БУДІНДУСТРІЯ` ТОВАРИСТВА З ОБМЕЖЕНОЮ ВІДПОВІДАЛЬНІСТЮ `ТЕРНОПІЛЬБУД`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C , 23.61, Виготовлення виробів із бетону для будівництва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7212(10), електрозварник ручного зварювання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25 000,00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9302819"/>
                  </a:ext>
                </a:extLst>
              </a:tr>
              <a:tr h="519648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12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ТЗДОЯСКТ №37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P , 85.10, </a:t>
                      </a:r>
                      <a:r>
                        <a:rPr lang="uk-UA" sz="1050">
                          <a:effectLst/>
                        </a:rPr>
                        <a:t>Дошкільна освіта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5122(2), кухар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8 200,00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9634348"/>
                  </a:ext>
                </a:extLst>
              </a:tr>
              <a:tr h="1039296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13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ОБЛАСНА КЛІНІЧНА ПСИХОНЕВРОЛОГІЧНА ЛІКАРНЯ" ТОР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5132, молодша медична сестра (мол. мед. брат) (санітарка, санітарка-прибирал., санітарка-буфетниця та ін.)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8 100,00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 dirty="0">
                          <a:effectLst/>
                        </a:rPr>
                        <a:t>ні</a:t>
                      </a:r>
                    </a:p>
                  </a:txBody>
                  <a:tcPr marL="10151" marR="10151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58656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3537901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453359"/>
              </p:ext>
            </p:extLst>
          </p:nvPr>
        </p:nvGraphicFramePr>
        <p:xfrm>
          <a:off x="400595" y="418012"/>
          <a:ext cx="11312433" cy="5751830"/>
        </p:xfrm>
        <a:graphic>
          <a:graphicData uri="http://schemas.openxmlformats.org/drawingml/2006/table">
            <a:tbl>
              <a:tblPr/>
              <a:tblGrid>
                <a:gridCol w="257650">
                  <a:extLst>
                    <a:ext uri="{9D8B030D-6E8A-4147-A177-3AD203B41FA5}">
                      <a16:colId xmlns:a16="http://schemas.microsoft.com/office/drawing/2014/main" val="131934813"/>
                    </a:ext>
                  </a:extLst>
                </a:gridCol>
                <a:gridCol w="1070856">
                  <a:extLst>
                    <a:ext uri="{9D8B030D-6E8A-4147-A177-3AD203B41FA5}">
                      <a16:colId xmlns:a16="http://schemas.microsoft.com/office/drawing/2014/main" val="470212156"/>
                    </a:ext>
                  </a:extLst>
                </a:gridCol>
                <a:gridCol w="748793">
                  <a:extLst>
                    <a:ext uri="{9D8B030D-6E8A-4147-A177-3AD203B41FA5}">
                      <a16:colId xmlns:a16="http://schemas.microsoft.com/office/drawing/2014/main" val="2305288640"/>
                    </a:ext>
                  </a:extLst>
                </a:gridCol>
                <a:gridCol w="2028992">
                  <a:extLst>
                    <a:ext uri="{9D8B030D-6E8A-4147-A177-3AD203B41FA5}">
                      <a16:colId xmlns:a16="http://schemas.microsoft.com/office/drawing/2014/main" val="1830411749"/>
                    </a:ext>
                  </a:extLst>
                </a:gridCol>
                <a:gridCol w="2028992">
                  <a:extLst>
                    <a:ext uri="{9D8B030D-6E8A-4147-A177-3AD203B41FA5}">
                      <a16:colId xmlns:a16="http://schemas.microsoft.com/office/drawing/2014/main" val="776746322"/>
                    </a:ext>
                  </a:extLst>
                </a:gridCol>
                <a:gridCol w="1368765">
                  <a:extLst>
                    <a:ext uri="{9D8B030D-6E8A-4147-A177-3AD203B41FA5}">
                      <a16:colId xmlns:a16="http://schemas.microsoft.com/office/drawing/2014/main" val="3464808923"/>
                    </a:ext>
                  </a:extLst>
                </a:gridCol>
                <a:gridCol w="2487930">
                  <a:extLst>
                    <a:ext uri="{9D8B030D-6E8A-4147-A177-3AD203B41FA5}">
                      <a16:colId xmlns:a16="http://schemas.microsoft.com/office/drawing/2014/main" val="3982477995"/>
                    </a:ext>
                  </a:extLst>
                </a:gridCol>
                <a:gridCol w="676331">
                  <a:extLst>
                    <a:ext uri="{9D8B030D-6E8A-4147-A177-3AD203B41FA5}">
                      <a16:colId xmlns:a16="http://schemas.microsoft.com/office/drawing/2014/main" val="3385690705"/>
                    </a:ext>
                  </a:extLst>
                </a:gridCol>
                <a:gridCol w="644124">
                  <a:extLst>
                    <a:ext uri="{9D8B030D-6E8A-4147-A177-3AD203B41FA5}">
                      <a16:colId xmlns:a16="http://schemas.microsoft.com/office/drawing/2014/main" val="2558176239"/>
                    </a:ext>
                  </a:extLst>
                </a:gridCol>
              </a:tblGrid>
              <a:tr h="1150366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14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ОБЛАСНА КЛІНІЧНА ПСИХОНЕВРОЛОГІЧНА ЛІКАРНЯ" ТОР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5132, молодша медична сестра (мол. мед. брат) (санітарка, санітарка-прибирал., санітарка-буфетниця та ін.)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8 100,00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29580485"/>
                  </a:ext>
                </a:extLst>
              </a:tr>
              <a:tr h="575183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15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МІСЬКА КОМУНАЛЬНА ЛІКАРНЯ ШВИДКОЇ ДОПОМОГИ"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2221.2(72), лікар з медицини невідкладних станів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20 000,00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0076623"/>
                  </a:ext>
                </a:extLst>
              </a:tr>
              <a:tr h="575183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16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МІСЬКА КОМУНАЛЬНА ЛІКАРНЯ ШВИДКОЇ ДОПОМОГИ"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2229.2(31), фізичний терапевт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20 000,00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00915113"/>
                  </a:ext>
                </a:extLst>
              </a:tr>
              <a:tr h="575183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17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МІСЬКА КОМУНАЛЬНА ЛІКАРНЯ ШВИДКОЇ ДОПОМОГИ"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9162, двірник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8 000,00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5411015"/>
                  </a:ext>
                </a:extLst>
              </a:tr>
              <a:tr h="575183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18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МІСЬКА КОМУНАЛЬНА ЛІКАРНЯ ШВИДКОЇ ДОПОМОГИ"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2229.2(8), лікар-ендоскопіст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20 000,00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32016"/>
                  </a:ext>
                </a:extLst>
              </a:tr>
              <a:tr h="575183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19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МІСЬКА КОМУНАЛЬНА ЛІКАРНЯ ШВИДКОЇ ДОПОМОГИ"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2221.2(25), лікар-офтальмолог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 dirty="0" err="1">
                          <a:effectLst/>
                        </a:rPr>
                        <a:t>Тернопільська</a:t>
                      </a:r>
                      <a:r>
                        <a:rPr lang="ru-RU" sz="1050" dirty="0">
                          <a:effectLst/>
                        </a:rPr>
                        <a:t> область, </a:t>
                      </a:r>
                      <a:r>
                        <a:rPr lang="ru-RU" sz="1050" dirty="0" err="1">
                          <a:effectLst/>
                        </a:rPr>
                        <a:t>Тернопільський</a:t>
                      </a:r>
                      <a:r>
                        <a:rPr lang="ru-RU" sz="1050" dirty="0">
                          <a:effectLst/>
                        </a:rPr>
                        <a:t> район, </a:t>
                      </a:r>
                      <a:r>
                        <a:rPr lang="ru-RU" sz="1050" dirty="0" err="1">
                          <a:effectLst/>
                        </a:rPr>
                        <a:t>Тернопільська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міська</a:t>
                      </a:r>
                      <a:r>
                        <a:rPr lang="ru-RU" sz="1050" dirty="0">
                          <a:effectLst/>
                        </a:rPr>
                        <a:t> ТГ, </a:t>
                      </a:r>
                      <a:r>
                        <a:rPr lang="ru-RU" sz="1050" dirty="0" err="1">
                          <a:effectLst/>
                        </a:rPr>
                        <a:t>Тернопіль</a:t>
                      </a:r>
                      <a:endParaRPr lang="ru-RU" sz="1050" dirty="0">
                        <a:effectLst/>
                      </a:endParaRP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20 000,00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71423750"/>
                  </a:ext>
                </a:extLst>
              </a:tr>
              <a:tr h="575183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20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МІСЬКА КОМУНАЛЬНА ЛІКАРНЯ ШВИДКОЇ ДОПОМОГИ"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2221.2(29), лікар-психіатр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20 000,00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4855211"/>
                  </a:ext>
                </a:extLst>
              </a:tr>
              <a:tr h="1150366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21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МІСЬКА КОМУНАЛЬНА ЛІКАРНЯ ШВИДКОЇ ДОПОМОГИ"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 dirty="0">
                          <a:effectLst/>
                        </a:rPr>
                        <a:t>Q , 86.10, </a:t>
                      </a:r>
                      <a:r>
                        <a:rPr lang="ru-RU" sz="1050" dirty="0" err="1">
                          <a:effectLst/>
                        </a:rPr>
                        <a:t>Діяльність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лікарняних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закладів</a:t>
                      </a:r>
                      <a:endParaRPr lang="ru-RU" sz="1050" dirty="0">
                        <a:effectLst/>
                      </a:endParaRP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5132, молодша медична сестра (мол. мед. брат) (санітарка, санітарка-прибирал., санітарка-буфетниця та ін.)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8 000,00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 dirty="0">
                          <a:effectLst/>
                        </a:rPr>
                        <a:t>ні</a:t>
                      </a:r>
                    </a:p>
                  </a:txBody>
                  <a:tcPr marL="11420" marR="1142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39573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4274904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470913"/>
              </p:ext>
            </p:extLst>
          </p:nvPr>
        </p:nvGraphicFramePr>
        <p:xfrm>
          <a:off x="505098" y="409305"/>
          <a:ext cx="11051176" cy="6063711"/>
        </p:xfrm>
        <a:graphic>
          <a:graphicData uri="http://schemas.openxmlformats.org/drawingml/2006/table">
            <a:tbl>
              <a:tblPr/>
              <a:tblGrid>
                <a:gridCol w="251699">
                  <a:extLst>
                    <a:ext uri="{9D8B030D-6E8A-4147-A177-3AD203B41FA5}">
                      <a16:colId xmlns:a16="http://schemas.microsoft.com/office/drawing/2014/main" val="819331915"/>
                    </a:ext>
                  </a:extLst>
                </a:gridCol>
                <a:gridCol w="1046126">
                  <a:extLst>
                    <a:ext uri="{9D8B030D-6E8A-4147-A177-3AD203B41FA5}">
                      <a16:colId xmlns:a16="http://schemas.microsoft.com/office/drawing/2014/main" val="2014264883"/>
                    </a:ext>
                  </a:extLst>
                </a:gridCol>
                <a:gridCol w="731501">
                  <a:extLst>
                    <a:ext uri="{9D8B030D-6E8A-4147-A177-3AD203B41FA5}">
                      <a16:colId xmlns:a16="http://schemas.microsoft.com/office/drawing/2014/main" val="1606079119"/>
                    </a:ext>
                  </a:extLst>
                </a:gridCol>
                <a:gridCol w="1982133">
                  <a:extLst>
                    <a:ext uri="{9D8B030D-6E8A-4147-A177-3AD203B41FA5}">
                      <a16:colId xmlns:a16="http://schemas.microsoft.com/office/drawing/2014/main" val="704665802"/>
                    </a:ext>
                  </a:extLst>
                </a:gridCol>
                <a:gridCol w="1982133">
                  <a:extLst>
                    <a:ext uri="{9D8B030D-6E8A-4147-A177-3AD203B41FA5}">
                      <a16:colId xmlns:a16="http://schemas.microsoft.com/office/drawing/2014/main" val="1420687225"/>
                    </a:ext>
                  </a:extLst>
                </a:gridCol>
                <a:gridCol w="1337153">
                  <a:extLst>
                    <a:ext uri="{9D8B030D-6E8A-4147-A177-3AD203B41FA5}">
                      <a16:colId xmlns:a16="http://schemas.microsoft.com/office/drawing/2014/main" val="2558752895"/>
                    </a:ext>
                  </a:extLst>
                </a:gridCol>
                <a:gridCol w="2430472">
                  <a:extLst>
                    <a:ext uri="{9D8B030D-6E8A-4147-A177-3AD203B41FA5}">
                      <a16:colId xmlns:a16="http://schemas.microsoft.com/office/drawing/2014/main" val="4189449427"/>
                    </a:ext>
                  </a:extLst>
                </a:gridCol>
                <a:gridCol w="660710">
                  <a:extLst>
                    <a:ext uri="{9D8B030D-6E8A-4147-A177-3AD203B41FA5}">
                      <a16:colId xmlns:a16="http://schemas.microsoft.com/office/drawing/2014/main" val="1832865153"/>
                    </a:ext>
                  </a:extLst>
                </a:gridCol>
                <a:gridCol w="629249">
                  <a:extLst>
                    <a:ext uri="{9D8B030D-6E8A-4147-A177-3AD203B41FA5}">
                      <a16:colId xmlns:a16="http://schemas.microsoft.com/office/drawing/2014/main" val="2333706394"/>
                    </a:ext>
                  </a:extLst>
                </a:gridCol>
              </a:tblGrid>
              <a:tr h="1413058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22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МІСЬКА КОМУНАЛЬНА ЛІКАРНЯ ШВИДКОЇ ДОПОМОГИ"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5132, молодша медична сестра (мол. мед. брат) (санітарка, санітарка-прибирал., санітарка-буфетниця та ін.)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8 000,00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9862794"/>
                  </a:ext>
                </a:extLst>
              </a:tr>
              <a:tr h="1413058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23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МІСЬКА КОМУНАЛЬНА ЛІКАРНЯ ШВИДКОЇ ДОПОМОГИ"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5132, молодша медична сестра (мол. мед. брат) (санітарка, санітарка-прибирал., санітарка-буфетниця та ін.)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8 000,00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16616077"/>
                  </a:ext>
                </a:extLst>
              </a:tr>
              <a:tr h="647519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24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МІСЬКА КОМУНАЛЬНА ЛІКАРНЯ ШВИДКОЇ ДОПОМОГИ"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3231(2), сестра медична (брат медичний)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13 500,00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0675438"/>
                  </a:ext>
                </a:extLst>
              </a:tr>
              <a:tr h="647519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25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МІСЬКА КОМУНАЛЬНА ЛІКАРНЯ ШВИДКОЇ ДОПОМОГИ"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3231(2), сестра медична (брат медичний)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13 500,00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17488953"/>
                  </a:ext>
                </a:extLst>
              </a:tr>
              <a:tr h="647519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26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МІСЬКА КОМУНАЛЬНА ЛІКАРНЯ ШВИДКОЇ ДОПОМОГИ"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3231(2), сестра медична (брат медичний)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13 500,00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2576218"/>
                  </a:ext>
                </a:extLst>
              </a:tr>
              <a:tr h="647519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27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МІСЬКА КОМУНАЛЬНА ЛІКАРНЯ ШВИДКОЇ ДОПОМОГИ"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 dirty="0">
                          <a:effectLst/>
                        </a:rPr>
                        <a:t>3231(2), сестра </a:t>
                      </a:r>
                      <a:r>
                        <a:rPr lang="ru-RU" sz="1050" dirty="0" err="1">
                          <a:effectLst/>
                        </a:rPr>
                        <a:t>медична</a:t>
                      </a:r>
                      <a:r>
                        <a:rPr lang="ru-RU" sz="1050" dirty="0">
                          <a:effectLst/>
                        </a:rPr>
                        <a:t> (брат </a:t>
                      </a:r>
                      <a:r>
                        <a:rPr lang="ru-RU" sz="1050" dirty="0" err="1">
                          <a:effectLst/>
                        </a:rPr>
                        <a:t>медичний</a:t>
                      </a:r>
                      <a:r>
                        <a:rPr lang="ru-RU" sz="1050" dirty="0">
                          <a:effectLst/>
                        </a:rPr>
                        <a:t>)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13 500,00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68966702"/>
                  </a:ext>
                </a:extLst>
              </a:tr>
              <a:tr h="647519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28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МІСЬКА КОМУНАЛЬНА ЛІКАРНЯ ШВИДКОЇ ДОПОМОГИ"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7136(17), слюсар-сантехнік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8 000,00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 dirty="0">
                          <a:effectLst/>
                        </a:rPr>
                        <a:t>ні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29955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41487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4BAF6A24-4ECF-4F26-AAE3-EE8BD08C1B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z="1400" smtClean="0">
                <a:latin typeface="+mj-lt"/>
              </a:rPr>
              <a:pPr rtl="0"/>
              <a:t>4</a:t>
            </a:fld>
            <a:endParaRPr lang="ru-RU" sz="1400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524492" y="843059"/>
            <a:ext cx="6096000" cy="533992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Управління соціальної політики Тернопільської міської ради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Лисенка, 8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</a:t>
            </a:r>
            <a:r>
              <a:rPr lang="uk-UA" sz="1200" dirty="0">
                <a:solidFill>
                  <a:srgbClr val="333333"/>
                </a:solidFill>
                <a:latin typeface="+mj-lt"/>
              </a:rPr>
              <a:t>(0352) 23 56 70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0000FF"/>
                </a:solidFill>
                <a:latin typeface="+mj-lt"/>
                <a:hlinkClick r:id="rId3"/>
              </a:rPr>
              <a:t>https://social.te.gov.ua/kontakti/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endParaRPr lang="en-US" sz="1200" dirty="0">
              <a:latin typeface="+mj-lt"/>
            </a:endParaRPr>
          </a:p>
          <a:p>
            <a:pPr>
              <a:spcAft>
                <a:spcPts val="8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Тернопільський міський територіальний центр соціального обслуговування населення (надання соціальних послуг)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М. Лисенка, 8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235 652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4"/>
              </a:rPr>
              <a:t>ternopil.tercenter@gmail.com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4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4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Відділення соціальної допомоги вдома, відділення денного перебування, відділення організації надання адресної грошової та натуральної допомоги, їдальня</a:t>
            </a:r>
            <a:endParaRPr lang="uk-UA" sz="1200" dirty="0">
              <a:latin typeface="+mj-lt"/>
            </a:endParaRPr>
          </a:p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Тернопільський міський центр соціальних служб для сім’ї, дітей та молоді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Медова, 3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23 55 92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0000FF"/>
                </a:solidFill>
                <a:latin typeface="+mj-lt"/>
                <a:hlinkClick r:id="rId5"/>
              </a:rPr>
              <a:t>https://ternopilcity.gov.ua/gromadyanam/sotsialni-poslugi/17594.html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endParaRPr lang="en-US" sz="1200" dirty="0">
              <a:latin typeface="+mj-lt"/>
            </a:endParaRPr>
          </a:p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Центр надання адміністративних послуг (ЦНАП) у місті Тернополі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Князя Острозького, 6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40 41 94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52 83 33; (0352) 40 41 92, 40 40 38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0000FF"/>
                </a:solidFill>
                <a:latin typeface="+mj-lt"/>
                <a:hlinkClick r:id="rId6"/>
              </a:rPr>
              <a:t>https://cnap.rada.te.ua/</a:t>
            </a:r>
            <a:endParaRPr lang="en-US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/>
            </a:r>
            <a:br>
              <a:rPr lang="en-US" sz="1200" dirty="0"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90" y="1530531"/>
            <a:ext cx="4836524" cy="322434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109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2637505"/>
              </p:ext>
            </p:extLst>
          </p:nvPr>
        </p:nvGraphicFramePr>
        <p:xfrm>
          <a:off x="461552" y="418012"/>
          <a:ext cx="11251476" cy="5758953"/>
        </p:xfrm>
        <a:graphic>
          <a:graphicData uri="http://schemas.openxmlformats.org/drawingml/2006/table">
            <a:tbl>
              <a:tblPr/>
              <a:tblGrid>
                <a:gridCol w="256262">
                  <a:extLst>
                    <a:ext uri="{9D8B030D-6E8A-4147-A177-3AD203B41FA5}">
                      <a16:colId xmlns:a16="http://schemas.microsoft.com/office/drawing/2014/main" val="1449902599"/>
                    </a:ext>
                  </a:extLst>
                </a:gridCol>
                <a:gridCol w="1065086">
                  <a:extLst>
                    <a:ext uri="{9D8B030D-6E8A-4147-A177-3AD203B41FA5}">
                      <a16:colId xmlns:a16="http://schemas.microsoft.com/office/drawing/2014/main" val="2237202118"/>
                    </a:ext>
                  </a:extLst>
                </a:gridCol>
                <a:gridCol w="744759">
                  <a:extLst>
                    <a:ext uri="{9D8B030D-6E8A-4147-A177-3AD203B41FA5}">
                      <a16:colId xmlns:a16="http://schemas.microsoft.com/office/drawing/2014/main" val="78466421"/>
                    </a:ext>
                  </a:extLst>
                </a:gridCol>
                <a:gridCol w="2018059">
                  <a:extLst>
                    <a:ext uri="{9D8B030D-6E8A-4147-A177-3AD203B41FA5}">
                      <a16:colId xmlns:a16="http://schemas.microsoft.com/office/drawing/2014/main" val="1080808472"/>
                    </a:ext>
                  </a:extLst>
                </a:gridCol>
                <a:gridCol w="2018059">
                  <a:extLst>
                    <a:ext uri="{9D8B030D-6E8A-4147-A177-3AD203B41FA5}">
                      <a16:colId xmlns:a16="http://schemas.microsoft.com/office/drawing/2014/main" val="502017298"/>
                    </a:ext>
                  </a:extLst>
                </a:gridCol>
                <a:gridCol w="1361388">
                  <a:extLst>
                    <a:ext uri="{9D8B030D-6E8A-4147-A177-3AD203B41FA5}">
                      <a16:colId xmlns:a16="http://schemas.microsoft.com/office/drawing/2014/main" val="2554931682"/>
                    </a:ext>
                  </a:extLst>
                </a:gridCol>
                <a:gridCol w="2474522">
                  <a:extLst>
                    <a:ext uri="{9D8B030D-6E8A-4147-A177-3AD203B41FA5}">
                      <a16:colId xmlns:a16="http://schemas.microsoft.com/office/drawing/2014/main" val="1852717879"/>
                    </a:ext>
                  </a:extLst>
                </a:gridCol>
                <a:gridCol w="672687">
                  <a:extLst>
                    <a:ext uri="{9D8B030D-6E8A-4147-A177-3AD203B41FA5}">
                      <a16:colId xmlns:a16="http://schemas.microsoft.com/office/drawing/2014/main" val="2149812818"/>
                    </a:ext>
                  </a:extLst>
                </a:gridCol>
                <a:gridCol w="640654">
                  <a:extLst>
                    <a:ext uri="{9D8B030D-6E8A-4147-A177-3AD203B41FA5}">
                      <a16:colId xmlns:a16="http://schemas.microsoft.com/office/drawing/2014/main" val="116174659"/>
                    </a:ext>
                  </a:extLst>
                </a:gridCol>
              </a:tblGrid>
              <a:tr h="698055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29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 dirty="0">
                          <a:effectLst/>
                        </a:rPr>
                        <a:t>Тернопільська ТГ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МІСЬКА КОМУНАЛЬНА ЛІКАРНЯ ШВИДКОЇ ДОПОМОГИ"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2221.2(50), лікар-імунолог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20 000,00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86525140"/>
                  </a:ext>
                </a:extLst>
              </a:tr>
              <a:tr h="698055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30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МІСЬКА КОМУНАЛЬНА ЛІКАРНЯ ШВИДКОЇ ДОПОМОГИ"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2221.2(53), лікар-нефролог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20 000,00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5891145"/>
                  </a:ext>
                </a:extLst>
              </a:tr>
              <a:tr h="698055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31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МІСЬКА КОМУНАЛЬНА ЛІКАРНЯ ШВИДКОЇ ДОПОМОГИ"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2221.2(59), лікар-пульмонолог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20 000,00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8877196"/>
                  </a:ext>
                </a:extLst>
              </a:tr>
              <a:tr h="872568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32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КНП "ТОДКЛ" ТОР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3231(16), сестра медична-анестезист (брат медичний-анастезист)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13 500,00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8279503"/>
                  </a:ext>
                </a:extLst>
              </a:tr>
              <a:tr h="698055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33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ОБЛАСНА КЛІНІЧНА ЛІКАРНЯ" ТОР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3231(2), сестра медична (брат медичний)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13 500,00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0905778"/>
                  </a:ext>
                </a:extLst>
              </a:tr>
              <a:tr h="698055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34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ОБЛАСНА КЛІНІЧНА ЛІКАРНЯ" ТОР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 dirty="0">
                          <a:effectLst/>
                        </a:rPr>
                        <a:t>Q , 86.10, </a:t>
                      </a:r>
                      <a:r>
                        <a:rPr lang="ru-RU" sz="1050" dirty="0" err="1">
                          <a:effectLst/>
                        </a:rPr>
                        <a:t>Діяльність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лікарняних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закладів</a:t>
                      </a:r>
                      <a:endParaRPr lang="ru-RU" sz="1050" dirty="0">
                        <a:effectLst/>
                      </a:endParaRP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3231(2), сестра медична (брат медичний)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13 500,00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5374340"/>
                  </a:ext>
                </a:extLst>
              </a:tr>
              <a:tr h="698055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35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"ТЕРНОПІЛЬСЬКИЙ ОБЛАСНИЙ ЦЕНТР СЛУЖБИ КРОВІ" ТОР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86.90, Інша діяльність у сфері охорони здоров'я 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3433, бухгалтер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8 000,00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115113"/>
                  </a:ext>
                </a:extLst>
              </a:tr>
              <a:tr h="698055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36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ТЕРНОПІЛЬСЬКИЙ НАЦІОНАЛЬНИЙ ПЕДАГОГІЧНИЙ УНІВЕРСІТЕТ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P , 85.42, </a:t>
                      </a:r>
                      <a:r>
                        <a:rPr lang="uk-UA" sz="1050">
                          <a:effectLst/>
                        </a:rPr>
                        <a:t>Вища освіта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9132(7), прибиральник службових приміщень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8 100,00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 dirty="0">
                          <a:effectLst/>
                        </a:rPr>
                        <a:t>ні</a:t>
                      </a:r>
                    </a:p>
                  </a:txBody>
                  <a:tcPr marL="13843" marR="1384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393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639171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039479"/>
              </p:ext>
            </p:extLst>
          </p:nvPr>
        </p:nvGraphicFramePr>
        <p:xfrm>
          <a:off x="478971" y="418011"/>
          <a:ext cx="11164390" cy="5851980"/>
        </p:xfrm>
        <a:graphic>
          <a:graphicData uri="http://schemas.openxmlformats.org/drawingml/2006/table">
            <a:tbl>
              <a:tblPr/>
              <a:tblGrid>
                <a:gridCol w="254278">
                  <a:extLst>
                    <a:ext uri="{9D8B030D-6E8A-4147-A177-3AD203B41FA5}">
                      <a16:colId xmlns:a16="http://schemas.microsoft.com/office/drawing/2014/main" val="736321715"/>
                    </a:ext>
                  </a:extLst>
                </a:gridCol>
                <a:gridCol w="1056844">
                  <a:extLst>
                    <a:ext uri="{9D8B030D-6E8A-4147-A177-3AD203B41FA5}">
                      <a16:colId xmlns:a16="http://schemas.microsoft.com/office/drawing/2014/main" val="2883073583"/>
                    </a:ext>
                  </a:extLst>
                </a:gridCol>
                <a:gridCol w="738994">
                  <a:extLst>
                    <a:ext uri="{9D8B030D-6E8A-4147-A177-3AD203B41FA5}">
                      <a16:colId xmlns:a16="http://schemas.microsoft.com/office/drawing/2014/main" val="2412517851"/>
                    </a:ext>
                  </a:extLst>
                </a:gridCol>
                <a:gridCol w="2002439">
                  <a:extLst>
                    <a:ext uri="{9D8B030D-6E8A-4147-A177-3AD203B41FA5}">
                      <a16:colId xmlns:a16="http://schemas.microsoft.com/office/drawing/2014/main" val="2694914788"/>
                    </a:ext>
                  </a:extLst>
                </a:gridCol>
                <a:gridCol w="2002439">
                  <a:extLst>
                    <a:ext uri="{9D8B030D-6E8A-4147-A177-3AD203B41FA5}">
                      <a16:colId xmlns:a16="http://schemas.microsoft.com/office/drawing/2014/main" val="1111698052"/>
                    </a:ext>
                  </a:extLst>
                </a:gridCol>
                <a:gridCol w="1350851">
                  <a:extLst>
                    <a:ext uri="{9D8B030D-6E8A-4147-A177-3AD203B41FA5}">
                      <a16:colId xmlns:a16="http://schemas.microsoft.com/office/drawing/2014/main" val="1168180887"/>
                    </a:ext>
                  </a:extLst>
                </a:gridCol>
                <a:gridCol w="2455371">
                  <a:extLst>
                    <a:ext uri="{9D8B030D-6E8A-4147-A177-3AD203B41FA5}">
                      <a16:colId xmlns:a16="http://schemas.microsoft.com/office/drawing/2014/main" val="2656015986"/>
                    </a:ext>
                  </a:extLst>
                </a:gridCol>
                <a:gridCol w="667479">
                  <a:extLst>
                    <a:ext uri="{9D8B030D-6E8A-4147-A177-3AD203B41FA5}">
                      <a16:colId xmlns:a16="http://schemas.microsoft.com/office/drawing/2014/main" val="1821578371"/>
                    </a:ext>
                  </a:extLst>
                </a:gridCol>
                <a:gridCol w="635695">
                  <a:extLst>
                    <a:ext uri="{9D8B030D-6E8A-4147-A177-3AD203B41FA5}">
                      <a16:colId xmlns:a16="http://schemas.microsoft.com/office/drawing/2014/main" val="1173294051"/>
                    </a:ext>
                  </a:extLst>
                </a:gridCol>
              </a:tblGrid>
              <a:tr h="650220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37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ТЕРНОПІЛЬСЬКИЙ НАЦІОНАЛЬНИЙ ПЕДАГОГІЧНИЙ УНІВЕРСІТЕТ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P , 85.42, </a:t>
                      </a:r>
                      <a:r>
                        <a:rPr lang="uk-UA" sz="1050">
                          <a:effectLst/>
                        </a:rPr>
                        <a:t>Вища освіта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9132(7), прибиральник службових приміщень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8 100,00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42923430"/>
                  </a:ext>
                </a:extLst>
              </a:tr>
              <a:tr h="812775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38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ТЕРНОПІЛЬСЬКИЙ МИСТЕЦЬКИЙ ФАХОВИЙ КОЛЕДЖ ІМ. СОЛОМІЇ КРУШЕЛЬНИЦЬКОЇ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P , 85.41, Професійно-технічна освіта на рівні вищого професійно-технічного навчального закладу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1231(2), головний бухгалтер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20 400,00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38921584"/>
                  </a:ext>
                </a:extLst>
              </a:tr>
              <a:tr h="812775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39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ТЕРНОПІЛЬСЬКИЙ МИСТЕЦЬКИЙ ФАХОВИЙ КОЛЕДЖ ІМ. СОЛОМІЇ КРУШЕЛЬНИЦЬКОЇ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P , 85.41, Професійно-технічна освіта на рівні вищого професійно-технічного навчального закладу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3231(2), сестра медична (брат медичний)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8 000,00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11337421"/>
                  </a:ext>
                </a:extLst>
              </a:tr>
              <a:tr h="975330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40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КОМУНАЛЬНЕ ПІДПРИЄМСТВО "ОБ'ЄДНАННЯ ПАРКІВ КУЛЬТУРИ І ВІДПОЧИНКУ М. ТЕРНОПОЛЯ"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N , 81.30, Надання ландшафтних послуг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7241(51), електромонтер з ремонту та обслуговування електроустаткування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10 000,00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02113487"/>
                  </a:ext>
                </a:extLst>
              </a:tr>
              <a:tr h="975330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41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КОМУНАЛЬНЕ ПІДПРИЄМСТВО "ОБ'ЄДНАННЯ ПАРКІВ КУЛЬТУРИ І ВІДПОЧИНКУ М. ТЕРНОПОЛЯ"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N , 81.30, Надання ландшафтних послуг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 dirty="0">
                          <a:effectLst/>
                        </a:rPr>
                        <a:t>9161(2), робітник з благоустрою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8 539,00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0724382"/>
                  </a:ext>
                </a:extLst>
              </a:tr>
              <a:tr h="975330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42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КОМУНАЛЬНЕ ПІДПРИЄМСТВО "ОБ'ЄДНАННЯ ПАРКІВ КУЛЬТУРИ І ВІДПОЧИНКУ М. ТЕРНОПОЛЯ"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N , 81.30, Надання ландшафтних послуг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7422(13), столяр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13 150,00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9340306"/>
                  </a:ext>
                </a:extLst>
              </a:tr>
              <a:tr h="650220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43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КП"ОПКІВ М.ТЕРНОПОЛЯ"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N , 81.30, Надання ландшафтних послуг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3119(33), технік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11 528,00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 dirty="0">
                          <a:effectLst/>
                        </a:rPr>
                        <a:t>ні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93236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89677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771597"/>
              </p:ext>
            </p:extLst>
          </p:nvPr>
        </p:nvGraphicFramePr>
        <p:xfrm>
          <a:off x="548639" y="539930"/>
          <a:ext cx="11059886" cy="5637032"/>
        </p:xfrm>
        <a:graphic>
          <a:graphicData uri="http://schemas.openxmlformats.org/drawingml/2006/table">
            <a:tbl>
              <a:tblPr/>
              <a:tblGrid>
                <a:gridCol w="251897">
                  <a:extLst>
                    <a:ext uri="{9D8B030D-6E8A-4147-A177-3AD203B41FA5}">
                      <a16:colId xmlns:a16="http://schemas.microsoft.com/office/drawing/2014/main" val="3549588773"/>
                    </a:ext>
                  </a:extLst>
                </a:gridCol>
                <a:gridCol w="1046951">
                  <a:extLst>
                    <a:ext uri="{9D8B030D-6E8A-4147-A177-3AD203B41FA5}">
                      <a16:colId xmlns:a16="http://schemas.microsoft.com/office/drawing/2014/main" val="3163833868"/>
                    </a:ext>
                  </a:extLst>
                </a:gridCol>
                <a:gridCol w="732079">
                  <a:extLst>
                    <a:ext uri="{9D8B030D-6E8A-4147-A177-3AD203B41FA5}">
                      <a16:colId xmlns:a16="http://schemas.microsoft.com/office/drawing/2014/main" val="2238591199"/>
                    </a:ext>
                  </a:extLst>
                </a:gridCol>
                <a:gridCol w="1983695">
                  <a:extLst>
                    <a:ext uri="{9D8B030D-6E8A-4147-A177-3AD203B41FA5}">
                      <a16:colId xmlns:a16="http://schemas.microsoft.com/office/drawing/2014/main" val="3366934648"/>
                    </a:ext>
                  </a:extLst>
                </a:gridCol>
                <a:gridCol w="1983695">
                  <a:extLst>
                    <a:ext uri="{9D8B030D-6E8A-4147-A177-3AD203B41FA5}">
                      <a16:colId xmlns:a16="http://schemas.microsoft.com/office/drawing/2014/main" val="290434784"/>
                    </a:ext>
                  </a:extLst>
                </a:gridCol>
                <a:gridCol w="1338206">
                  <a:extLst>
                    <a:ext uri="{9D8B030D-6E8A-4147-A177-3AD203B41FA5}">
                      <a16:colId xmlns:a16="http://schemas.microsoft.com/office/drawing/2014/main" val="712464785"/>
                    </a:ext>
                  </a:extLst>
                </a:gridCol>
                <a:gridCol w="2432388">
                  <a:extLst>
                    <a:ext uri="{9D8B030D-6E8A-4147-A177-3AD203B41FA5}">
                      <a16:colId xmlns:a16="http://schemas.microsoft.com/office/drawing/2014/main" val="621870965"/>
                    </a:ext>
                  </a:extLst>
                </a:gridCol>
                <a:gridCol w="661232">
                  <a:extLst>
                    <a:ext uri="{9D8B030D-6E8A-4147-A177-3AD203B41FA5}">
                      <a16:colId xmlns:a16="http://schemas.microsoft.com/office/drawing/2014/main" val="3498851266"/>
                    </a:ext>
                  </a:extLst>
                </a:gridCol>
                <a:gridCol w="629743">
                  <a:extLst>
                    <a:ext uri="{9D8B030D-6E8A-4147-A177-3AD203B41FA5}">
                      <a16:colId xmlns:a16="http://schemas.microsoft.com/office/drawing/2014/main" val="2220885300"/>
                    </a:ext>
                  </a:extLst>
                </a:gridCol>
              </a:tblGrid>
              <a:tr h="609409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44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ОБЛАСНА БІБЛІОТЕКА ДЛЯ ДІТЕЙ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R , 91.01, </a:t>
                      </a:r>
                      <a:r>
                        <a:rPr lang="uk-UA" sz="1050">
                          <a:effectLst/>
                        </a:rPr>
                        <a:t>Функціювання бібліотек і архівів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2131.2(11), інженер з комп'ютерних систем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12 000,00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15038918"/>
                  </a:ext>
                </a:extLst>
              </a:tr>
              <a:tr h="609409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45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ТВПУ-4 ІМ.М.ПАРАЩУКА 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P , 85.32, </a:t>
                      </a:r>
                      <a:r>
                        <a:rPr lang="uk-UA" sz="1050">
                          <a:effectLst/>
                        </a:rPr>
                        <a:t>Професійно-технічна освіта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7136(17), слюсар-сантехнік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8 100,00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409387"/>
                  </a:ext>
                </a:extLst>
              </a:tr>
              <a:tr h="1066466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46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ДЕРЖАВНИЙ ПРОФЕСІЙНО-ТЕХНІЧНИЙ НАВЧАЛЬНИЙ ЗАКЛАД "ТЕРНОПІЛЬСЬКЕ ВИЩЕ ПРОФЕСІЙНЕ УЧИЛИЩЕ СФЕРИ ПОСЛУГ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P , 85.32, </a:t>
                      </a:r>
                      <a:r>
                        <a:rPr lang="uk-UA" sz="1050">
                          <a:effectLst/>
                        </a:rPr>
                        <a:t>Професійно-технічна освіта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3340(24), майстер виробничого навчання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8 100,00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95810232"/>
                  </a:ext>
                </a:extLst>
              </a:tr>
              <a:tr h="609409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47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ТОВ "ЕКОР ТЗ"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C , 10.61, Виробництво продуктів борошномельно-круп'яної промисловості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 dirty="0">
                          <a:effectLst/>
                        </a:rPr>
                        <a:t>9322(298), пакувальник стосів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18 000,00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59217175"/>
                  </a:ext>
                </a:extLst>
              </a:tr>
              <a:tr h="914113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48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ТОВ ЗАВОД "РЕМПОБУТТЕХНІКА"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C , 25.99, Виробництво інших готових металевих виробів, н.в.і.у.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7212(9), електрозварник на автоматичних та напівавтоматичних машинах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21 000,00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2350241"/>
                  </a:ext>
                </a:extLst>
              </a:tr>
              <a:tr h="914113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49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ТОВ ЗАВОД "РЕМПОБУТТЕХНІКА"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C , 25.99, Виробництво інших готових металевих виробів, н.в.і.у.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7212(9), електрозварник на автоматичних та напівавтоматичних машинах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21 000,00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13418366"/>
                  </a:ext>
                </a:extLst>
              </a:tr>
              <a:tr h="914113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50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ТОВ ЗАВОД "РЕМПОБУТТЕХНІКА"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C , 25.99, Виробництво інших готових металевих виробів, н.в.і.у.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7212(9), електрозварник на автоматичних та напівавтоматичних машинах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21 000,00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 dirty="0">
                          <a:effectLst/>
                        </a:rPr>
                        <a:t>ні</a:t>
                      </a:r>
                    </a:p>
                  </a:txBody>
                  <a:tcPr marL="12346" marR="1234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728465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9329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7940694"/>
              </p:ext>
            </p:extLst>
          </p:nvPr>
        </p:nvGraphicFramePr>
        <p:xfrm>
          <a:off x="513808" y="478974"/>
          <a:ext cx="11173094" cy="5760537"/>
        </p:xfrm>
        <a:graphic>
          <a:graphicData uri="http://schemas.openxmlformats.org/drawingml/2006/table">
            <a:tbl>
              <a:tblPr/>
              <a:tblGrid>
                <a:gridCol w="254477">
                  <a:extLst>
                    <a:ext uri="{9D8B030D-6E8A-4147-A177-3AD203B41FA5}">
                      <a16:colId xmlns:a16="http://schemas.microsoft.com/office/drawing/2014/main" val="2858020920"/>
                    </a:ext>
                  </a:extLst>
                </a:gridCol>
                <a:gridCol w="1057668">
                  <a:extLst>
                    <a:ext uri="{9D8B030D-6E8A-4147-A177-3AD203B41FA5}">
                      <a16:colId xmlns:a16="http://schemas.microsoft.com/office/drawing/2014/main" val="39530934"/>
                    </a:ext>
                  </a:extLst>
                </a:gridCol>
                <a:gridCol w="739571">
                  <a:extLst>
                    <a:ext uri="{9D8B030D-6E8A-4147-A177-3AD203B41FA5}">
                      <a16:colId xmlns:a16="http://schemas.microsoft.com/office/drawing/2014/main" val="582765027"/>
                    </a:ext>
                  </a:extLst>
                </a:gridCol>
                <a:gridCol w="2004000">
                  <a:extLst>
                    <a:ext uri="{9D8B030D-6E8A-4147-A177-3AD203B41FA5}">
                      <a16:colId xmlns:a16="http://schemas.microsoft.com/office/drawing/2014/main" val="1146208757"/>
                    </a:ext>
                  </a:extLst>
                </a:gridCol>
                <a:gridCol w="2004000">
                  <a:extLst>
                    <a:ext uri="{9D8B030D-6E8A-4147-A177-3AD203B41FA5}">
                      <a16:colId xmlns:a16="http://schemas.microsoft.com/office/drawing/2014/main" val="2495975603"/>
                    </a:ext>
                  </a:extLst>
                </a:gridCol>
                <a:gridCol w="1351904">
                  <a:extLst>
                    <a:ext uri="{9D8B030D-6E8A-4147-A177-3AD203B41FA5}">
                      <a16:colId xmlns:a16="http://schemas.microsoft.com/office/drawing/2014/main" val="3753838227"/>
                    </a:ext>
                  </a:extLst>
                </a:gridCol>
                <a:gridCol w="2457285">
                  <a:extLst>
                    <a:ext uri="{9D8B030D-6E8A-4147-A177-3AD203B41FA5}">
                      <a16:colId xmlns:a16="http://schemas.microsoft.com/office/drawing/2014/main" val="1293277330"/>
                    </a:ext>
                  </a:extLst>
                </a:gridCol>
                <a:gridCol w="667999">
                  <a:extLst>
                    <a:ext uri="{9D8B030D-6E8A-4147-A177-3AD203B41FA5}">
                      <a16:colId xmlns:a16="http://schemas.microsoft.com/office/drawing/2014/main" val="1632987467"/>
                    </a:ext>
                  </a:extLst>
                </a:gridCol>
                <a:gridCol w="636190">
                  <a:extLst>
                    <a:ext uri="{9D8B030D-6E8A-4147-A177-3AD203B41FA5}">
                      <a16:colId xmlns:a16="http://schemas.microsoft.com/office/drawing/2014/main" val="2800139222"/>
                    </a:ext>
                  </a:extLst>
                </a:gridCol>
              </a:tblGrid>
              <a:tr h="929119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51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ТОВ ЗАВОД "РЕМПОБУТТЕХНІКА"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C , 25.99, Виробництво інших готових металевих виробів, н.в.і.у.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8211(39), оператор верстатів з програмним керуванням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25 000,00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98593453"/>
                  </a:ext>
                </a:extLst>
              </a:tr>
              <a:tr h="929119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52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ТОВ ЗАВОД "РЕМПОБУТТЕХНІКА"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C , 25.99, Виробництво інших готових металевих виробів, н.в.і.у.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8211(39), оператор верстатів з програмним керуванням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25 000,00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478391"/>
                  </a:ext>
                </a:extLst>
              </a:tr>
              <a:tr h="929119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53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ТОВ ЗАВОД "РЕМПОБУТТЕХНІКА"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C , 25.99, Виробництво інших готових металевих виробів, н.в.і.у.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8211(39), оператор верстатів з програмним керуванням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25 000,00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14265052"/>
                  </a:ext>
                </a:extLst>
              </a:tr>
              <a:tr h="743295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54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ТОВ ЗАВОД "РЕМПОБУТТЕХНІКА"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C , 25.99, Виробництво інших готових металевих виробів, н.в.і.у.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7233(58), слюсар з механоскладальних робіт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 dirty="0" err="1">
                          <a:effectLst/>
                        </a:rPr>
                        <a:t>Тернопільська</a:t>
                      </a:r>
                      <a:r>
                        <a:rPr lang="ru-RU" sz="1050" dirty="0">
                          <a:effectLst/>
                        </a:rPr>
                        <a:t> область, </a:t>
                      </a:r>
                      <a:r>
                        <a:rPr lang="ru-RU" sz="1050" dirty="0" err="1">
                          <a:effectLst/>
                        </a:rPr>
                        <a:t>Тернопільський</a:t>
                      </a:r>
                      <a:r>
                        <a:rPr lang="ru-RU" sz="1050" dirty="0">
                          <a:effectLst/>
                        </a:rPr>
                        <a:t> район, </a:t>
                      </a:r>
                      <a:r>
                        <a:rPr lang="ru-RU" sz="1050" dirty="0" err="1">
                          <a:effectLst/>
                        </a:rPr>
                        <a:t>Тернопільська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міська</a:t>
                      </a:r>
                      <a:r>
                        <a:rPr lang="ru-RU" sz="1050" dirty="0">
                          <a:effectLst/>
                        </a:rPr>
                        <a:t> ТГ, </a:t>
                      </a:r>
                      <a:r>
                        <a:rPr lang="ru-RU" sz="1050" dirty="0" err="1">
                          <a:effectLst/>
                        </a:rPr>
                        <a:t>Тернопіль</a:t>
                      </a:r>
                      <a:endParaRPr lang="ru-RU" sz="1050" dirty="0">
                        <a:effectLst/>
                      </a:endParaRP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20 100,00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91134341"/>
                  </a:ext>
                </a:extLst>
              </a:tr>
              <a:tr h="743295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55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ТОВ ЗАВОД "РЕМПОБУТТЕХНІКА"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C , 25.99, Виробництво інших готових металевих виробів, н.в.і.у.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7233(58), слюсар з механоскладальних робіт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20 100,00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01780663"/>
                  </a:ext>
                </a:extLst>
              </a:tr>
              <a:tr h="743295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56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ТОВ ЗАВОД "РЕМПОБУТТЕХНІКА"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C , 25.99, Виробництво інших готових металевих виробів, н.в.і.у.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8211(62), токар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20 000,00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6432820"/>
                  </a:ext>
                </a:extLst>
              </a:tr>
              <a:tr h="743295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57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ТОВ ЗАВОД "РЕМПОБУТТЕХНІКА"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C , 25.99, Виробництво інших готових металевих виробів, н.в.і.у.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8211(62), токар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20 000,00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 dirty="0">
                          <a:effectLst/>
                        </a:rPr>
                        <a:t>ні</a:t>
                      </a:r>
                    </a:p>
                  </a:txBody>
                  <a:tcPr marL="14736" marR="147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040699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112602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911828"/>
              </p:ext>
            </p:extLst>
          </p:nvPr>
        </p:nvGraphicFramePr>
        <p:xfrm>
          <a:off x="522514" y="461553"/>
          <a:ext cx="11068597" cy="5715410"/>
        </p:xfrm>
        <a:graphic>
          <a:graphicData uri="http://schemas.openxmlformats.org/drawingml/2006/table">
            <a:tbl>
              <a:tblPr/>
              <a:tblGrid>
                <a:gridCol w="252097">
                  <a:extLst>
                    <a:ext uri="{9D8B030D-6E8A-4147-A177-3AD203B41FA5}">
                      <a16:colId xmlns:a16="http://schemas.microsoft.com/office/drawing/2014/main" val="2883549217"/>
                    </a:ext>
                  </a:extLst>
                </a:gridCol>
                <a:gridCol w="1047774">
                  <a:extLst>
                    <a:ext uri="{9D8B030D-6E8A-4147-A177-3AD203B41FA5}">
                      <a16:colId xmlns:a16="http://schemas.microsoft.com/office/drawing/2014/main" val="1076817831"/>
                    </a:ext>
                  </a:extLst>
                </a:gridCol>
                <a:gridCol w="732655">
                  <a:extLst>
                    <a:ext uri="{9D8B030D-6E8A-4147-A177-3AD203B41FA5}">
                      <a16:colId xmlns:a16="http://schemas.microsoft.com/office/drawing/2014/main" val="1996559596"/>
                    </a:ext>
                  </a:extLst>
                </a:gridCol>
                <a:gridCol w="1985257">
                  <a:extLst>
                    <a:ext uri="{9D8B030D-6E8A-4147-A177-3AD203B41FA5}">
                      <a16:colId xmlns:a16="http://schemas.microsoft.com/office/drawing/2014/main" val="705530967"/>
                    </a:ext>
                  </a:extLst>
                </a:gridCol>
                <a:gridCol w="1985257">
                  <a:extLst>
                    <a:ext uri="{9D8B030D-6E8A-4147-A177-3AD203B41FA5}">
                      <a16:colId xmlns:a16="http://schemas.microsoft.com/office/drawing/2014/main" val="566474258"/>
                    </a:ext>
                  </a:extLst>
                </a:gridCol>
                <a:gridCol w="1339262">
                  <a:extLst>
                    <a:ext uri="{9D8B030D-6E8A-4147-A177-3AD203B41FA5}">
                      <a16:colId xmlns:a16="http://schemas.microsoft.com/office/drawing/2014/main" val="566578541"/>
                    </a:ext>
                  </a:extLst>
                </a:gridCol>
                <a:gridCol w="2434303">
                  <a:extLst>
                    <a:ext uri="{9D8B030D-6E8A-4147-A177-3AD203B41FA5}">
                      <a16:colId xmlns:a16="http://schemas.microsoft.com/office/drawing/2014/main" val="4225320013"/>
                    </a:ext>
                  </a:extLst>
                </a:gridCol>
                <a:gridCol w="661752">
                  <a:extLst>
                    <a:ext uri="{9D8B030D-6E8A-4147-A177-3AD203B41FA5}">
                      <a16:colId xmlns:a16="http://schemas.microsoft.com/office/drawing/2014/main" val="3640832299"/>
                    </a:ext>
                  </a:extLst>
                </a:gridCol>
                <a:gridCol w="630240">
                  <a:extLst>
                    <a:ext uri="{9D8B030D-6E8A-4147-A177-3AD203B41FA5}">
                      <a16:colId xmlns:a16="http://schemas.microsoft.com/office/drawing/2014/main" val="3239478051"/>
                    </a:ext>
                  </a:extLst>
                </a:gridCol>
              </a:tblGrid>
              <a:tr h="672401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58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ТОВ ЗАВОД "РЕМПОБУТТЕХНІКА"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C , 25.99, Виробництво інших готових металевих виробів, н.в.і.у.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8211(62), токар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20 000,00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49621469"/>
                  </a:ext>
                </a:extLst>
              </a:tr>
              <a:tr h="1008603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59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ДНЗ "ТЕРНОПІЛЬСЬКИЙ ЦПТО" 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P , 85.32, </a:t>
                      </a:r>
                      <a:r>
                        <a:rPr lang="uk-UA" sz="1050">
                          <a:effectLst/>
                        </a:rPr>
                        <a:t>Професійно-технічна освіта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7241(51), електромонтер з ремонту та обслуговування електроустаткування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8 000,00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70208062"/>
                  </a:ext>
                </a:extLst>
              </a:tr>
              <a:tr h="672401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60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ДНЗ "ТЕРНОПІЛЬСЬКИЙ ЦПТО" 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P , 85.32, </a:t>
                      </a:r>
                      <a:r>
                        <a:rPr lang="uk-UA" sz="1050">
                          <a:effectLst/>
                        </a:rPr>
                        <a:t>Професійно-технічна освіта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3340(24), майстер виробничого навчання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8 000,00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0116307"/>
                  </a:ext>
                </a:extLst>
              </a:tr>
              <a:tr h="672401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61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ДНЗ "ТЕРНОПІЛЬСЬКИЙ ЦПТО" 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P , 85.32, </a:t>
                      </a:r>
                      <a:r>
                        <a:rPr lang="uk-UA" sz="1050">
                          <a:effectLst/>
                        </a:rPr>
                        <a:t>Професійно-технічна освіта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8162(15), оператор котельні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 dirty="0" err="1">
                          <a:effectLst/>
                        </a:rPr>
                        <a:t>Тернопільська</a:t>
                      </a:r>
                      <a:r>
                        <a:rPr lang="ru-RU" sz="1050" dirty="0">
                          <a:effectLst/>
                        </a:rPr>
                        <a:t> область, </a:t>
                      </a:r>
                      <a:r>
                        <a:rPr lang="ru-RU" sz="1050" dirty="0" err="1">
                          <a:effectLst/>
                        </a:rPr>
                        <a:t>Тернопільський</a:t>
                      </a:r>
                      <a:r>
                        <a:rPr lang="ru-RU" sz="1050" dirty="0">
                          <a:effectLst/>
                        </a:rPr>
                        <a:t> район, </a:t>
                      </a:r>
                      <a:r>
                        <a:rPr lang="ru-RU" sz="1050" dirty="0" err="1">
                          <a:effectLst/>
                        </a:rPr>
                        <a:t>Тернопільська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міська</a:t>
                      </a:r>
                      <a:r>
                        <a:rPr lang="ru-RU" sz="1050" dirty="0">
                          <a:effectLst/>
                        </a:rPr>
                        <a:t> ТГ, </a:t>
                      </a:r>
                      <a:r>
                        <a:rPr lang="ru-RU" sz="1050" dirty="0" err="1">
                          <a:effectLst/>
                        </a:rPr>
                        <a:t>Тернопіль</a:t>
                      </a:r>
                      <a:endParaRPr lang="ru-RU" sz="1050" dirty="0">
                        <a:effectLst/>
                      </a:endParaRP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8 000,00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864930"/>
                  </a:ext>
                </a:extLst>
              </a:tr>
              <a:tr h="672401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62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ДНЗ "ТЕРНОПІЛЬСЬКИЙ ЦПТО" 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P , 85.32, </a:t>
                      </a:r>
                      <a:r>
                        <a:rPr lang="uk-UA" sz="1050">
                          <a:effectLst/>
                        </a:rPr>
                        <a:t>Професійно-технічна освіта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8162(15), оператор котельні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8 000,00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12561"/>
                  </a:ext>
                </a:extLst>
              </a:tr>
              <a:tr h="672401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63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ДНЗ "ТЕРНОПІЛЬСЬКИЙ ЦПТО" 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P , 85.32, </a:t>
                      </a:r>
                      <a:r>
                        <a:rPr lang="uk-UA" sz="1050">
                          <a:effectLst/>
                        </a:rPr>
                        <a:t>Професійно-технічна освіта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9132(7), прибиральник службових приміщень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8 000,00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3792365"/>
                  </a:ext>
                </a:extLst>
              </a:tr>
              <a:tr h="672401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64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ДНЗ "ТЕРНОПІЛЬСЬКИЙ ЦПТО" 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P , 85.32, </a:t>
                      </a:r>
                      <a:r>
                        <a:rPr lang="uk-UA" sz="1050">
                          <a:effectLst/>
                        </a:rPr>
                        <a:t>Професійно-технічна освіта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7212(5), електрогазозварник 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8 000,00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7321443"/>
                  </a:ext>
                </a:extLst>
              </a:tr>
              <a:tr h="672401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65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КПТМ ТОР "ТЕРНОПІЛЬТЕПЛОКОМУНЕНЕРГО"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D , 35.30, Постачання пари, гарячої води та кондиційованого повітря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2149.2(48), інженер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18 905,00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 dirty="0">
                          <a:effectLst/>
                        </a:rPr>
                        <a:t>ні</a:t>
                      </a:r>
                    </a:p>
                  </a:txBody>
                  <a:tcPr marL="13435" marR="13435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37702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4291115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5417861"/>
              </p:ext>
            </p:extLst>
          </p:nvPr>
        </p:nvGraphicFramePr>
        <p:xfrm>
          <a:off x="470260" y="418011"/>
          <a:ext cx="11190516" cy="5943420"/>
        </p:xfrm>
        <a:graphic>
          <a:graphicData uri="http://schemas.openxmlformats.org/drawingml/2006/table">
            <a:tbl>
              <a:tblPr/>
              <a:tblGrid>
                <a:gridCol w="254872">
                  <a:extLst>
                    <a:ext uri="{9D8B030D-6E8A-4147-A177-3AD203B41FA5}">
                      <a16:colId xmlns:a16="http://schemas.microsoft.com/office/drawing/2014/main" val="3445234483"/>
                    </a:ext>
                  </a:extLst>
                </a:gridCol>
                <a:gridCol w="1059317">
                  <a:extLst>
                    <a:ext uri="{9D8B030D-6E8A-4147-A177-3AD203B41FA5}">
                      <a16:colId xmlns:a16="http://schemas.microsoft.com/office/drawing/2014/main" val="2850123158"/>
                    </a:ext>
                  </a:extLst>
                </a:gridCol>
                <a:gridCol w="740724">
                  <a:extLst>
                    <a:ext uri="{9D8B030D-6E8A-4147-A177-3AD203B41FA5}">
                      <a16:colId xmlns:a16="http://schemas.microsoft.com/office/drawing/2014/main" val="1223251196"/>
                    </a:ext>
                  </a:extLst>
                </a:gridCol>
                <a:gridCol w="2007124">
                  <a:extLst>
                    <a:ext uri="{9D8B030D-6E8A-4147-A177-3AD203B41FA5}">
                      <a16:colId xmlns:a16="http://schemas.microsoft.com/office/drawing/2014/main" val="2004091379"/>
                    </a:ext>
                  </a:extLst>
                </a:gridCol>
                <a:gridCol w="2007124">
                  <a:extLst>
                    <a:ext uri="{9D8B030D-6E8A-4147-A177-3AD203B41FA5}">
                      <a16:colId xmlns:a16="http://schemas.microsoft.com/office/drawing/2014/main" val="3819427119"/>
                    </a:ext>
                  </a:extLst>
                </a:gridCol>
                <a:gridCol w="1354014">
                  <a:extLst>
                    <a:ext uri="{9D8B030D-6E8A-4147-A177-3AD203B41FA5}">
                      <a16:colId xmlns:a16="http://schemas.microsoft.com/office/drawing/2014/main" val="1112992370"/>
                    </a:ext>
                  </a:extLst>
                </a:gridCol>
                <a:gridCol w="2461117">
                  <a:extLst>
                    <a:ext uri="{9D8B030D-6E8A-4147-A177-3AD203B41FA5}">
                      <a16:colId xmlns:a16="http://schemas.microsoft.com/office/drawing/2014/main" val="3179570060"/>
                    </a:ext>
                  </a:extLst>
                </a:gridCol>
                <a:gridCol w="669041">
                  <a:extLst>
                    <a:ext uri="{9D8B030D-6E8A-4147-A177-3AD203B41FA5}">
                      <a16:colId xmlns:a16="http://schemas.microsoft.com/office/drawing/2014/main" val="1618867377"/>
                    </a:ext>
                  </a:extLst>
                </a:gridCol>
                <a:gridCol w="637183">
                  <a:extLst>
                    <a:ext uri="{9D8B030D-6E8A-4147-A177-3AD203B41FA5}">
                      <a16:colId xmlns:a16="http://schemas.microsoft.com/office/drawing/2014/main" val="1851059446"/>
                    </a:ext>
                  </a:extLst>
                </a:gridCol>
              </a:tblGrid>
              <a:tr h="945544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66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КОМУНАЛЬНЕ ПIДПРИЄМСТВО ЕЛЕКТРОМЕРЕЖ ЗОВНІШНЬОГО ОСВІТЛЕННЯ "ТЕРНОПІЛЬМІСЬКСВІТЛО" 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D , 35.13, </a:t>
                      </a:r>
                      <a:r>
                        <a:rPr lang="uk-UA" sz="1050">
                          <a:effectLst/>
                        </a:rPr>
                        <a:t>Розподілення електроенергії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7241(36), електромонтер з експлуатації розподільних мереж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13 571,00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71460762"/>
                  </a:ext>
                </a:extLst>
              </a:tr>
              <a:tr h="945544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67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КОМУНАЛЬНЕ ПIДПРИЄМСТВО ЕЛЕКТРОМЕРЕЖ ЗОВНІШНЬОГО ОСВІТЛЕННЯ "ТЕРНОПІЛЬМІСЬКСВІТЛО" 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D , 35.13, </a:t>
                      </a:r>
                      <a:r>
                        <a:rPr lang="uk-UA" sz="1050">
                          <a:effectLst/>
                        </a:rPr>
                        <a:t>Розподілення електроенергії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7241(36), електромонтер з експлуатації розподільних мереж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15 481,00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4875683"/>
                  </a:ext>
                </a:extLst>
              </a:tr>
              <a:tr h="945544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68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КОМУНАЛЬНЕ ПIДПРИЄМСТВО ЕЛЕКТРОМЕРЕЖ ЗОВНІШНЬОГО ОСВІТЛЕННЯ "ТЕРНОПІЛЬМІСЬКСВІТЛО" 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D , 35.13, </a:t>
                      </a:r>
                      <a:r>
                        <a:rPr lang="uk-UA" sz="1050">
                          <a:effectLst/>
                        </a:rPr>
                        <a:t>Розподілення електроенергії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7241(45), електромонтер з ремонту апаратури, релейного захисту й автоматики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12 917,00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8763421"/>
                  </a:ext>
                </a:extLst>
              </a:tr>
              <a:tr h="540311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69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ДЕРЖАВНИЙ АРХІВ ДОНЕЦЬКОЇ ОБЛАСТІ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R , 91.01, </a:t>
                      </a:r>
                      <a:r>
                        <a:rPr lang="uk-UA" sz="1050">
                          <a:effectLst/>
                        </a:rPr>
                        <a:t>Функціювання бібліотек і архівів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 dirty="0">
                          <a:effectLst/>
                        </a:rPr>
                        <a:t>2431.2(2), архівіст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8 000,00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9249550"/>
                  </a:ext>
                </a:extLst>
              </a:tr>
              <a:tr h="945544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70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ДЕРЖАВНИЙ АРХІВ ДОНЕЦЬКОЇ ОБЛАСТІ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R , 91.01, </a:t>
                      </a:r>
                      <a:r>
                        <a:rPr lang="uk-UA" sz="1050">
                          <a:effectLst/>
                        </a:rPr>
                        <a:t>Функціювання бібліотек і архівів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2419.3, спеціаліст державної служби (місцевого самоврядування)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14 000,00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86447591"/>
                  </a:ext>
                </a:extLst>
              </a:tr>
              <a:tr h="540311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71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ДЕРЖАВНИЙ АРХІВ ТЕРНОПІЛЬСЬКОЇ ОБЛАСТІ 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R , 91.01, </a:t>
                      </a:r>
                      <a:r>
                        <a:rPr lang="uk-UA" sz="1050">
                          <a:effectLst/>
                        </a:rPr>
                        <a:t>Функціювання бібліотек і архівів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3433, бухгалтер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8 000,00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758060"/>
                  </a:ext>
                </a:extLst>
              </a:tr>
              <a:tr h="540311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72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РДА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O , 84.11, Державне управління загального характеру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1221.2(30), начальник відділу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13 719,00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6876917"/>
                  </a:ext>
                </a:extLst>
              </a:tr>
              <a:tr h="540311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73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РДА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O , 84.11, Державне управління загального характеру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1221.2(30), начальник відділу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14 405,00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 dirty="0">
                          <a:effectLst/>
                        </a:rPr>
                        <a:t>ні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8050622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6119041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300834"/>
              </p:ext>
            </p:extLst>
          </p:nvPr>
        </p:nvGraphicFramePr>
        <p:xfrm>
          <a:off x="461553" y="435431"/>
          <a:ext cx="11181807" cy="5926000"/>
        </p:xfrm>
        <a:graphic>
          <a:graphicData uri="http://schemas.openxmlformats.org/drawingml/2006/table">
            <a:tbl>
              <a:tblPr/>
              <a:tblGrid>
                <a:gridCol w="254673">
                  <a:extLst>
                    <a:ext uri="{9D8B030D-6E8A-4147-A177-3AD203B41FA5}">
                      <a16:colId xmlns:a16="http://schemas.microsoft.com/office/drawing/2014/main" val="3164676363"/>
                    </a:ext>
                  </a:extLst>
                </a:gridCol>
                <a:gridCol w="1058492">
                  <a:extLst>
                    <a:ext uri="{9D8B030D-6E8A-4147-A177-3AD203B41FA5}">
                      <a16:colId xmlns:a16="http://schemas.microsoft.com/office/drawing/2014/main" val="2024636573"/>
                    </a:ext>
                  </a:extLst>
                </a:gridCol>
                <a:gridCol w="740148">
                  <a:extLst>
                    <a:ext uri="{9D8B030D-6E8A-4147-A177-3AD203B41FA5}">
                      <a16:colId xmlns:a16="http://schemas.microsoft.com/office/drawing/2014/main" val="3894845850"/>
                    </a:ext>
                  </a:extLst>
                </a:gridCol>
                <a:gridCol w="2005562">
                  <a:extLst>
                    <a:ext uri="{9D8B030D-6E8A-4147-A177-3AD203B41FA5}">
                      <a16:colId xmlns:a16="http://schemas.microsoft.com/office/drawing/2014/main" val="743196088"/>
                    </a:ext>
                  </a:extLst>
                </a:gridCol>
                <a:gridCol w="2005562">
                  <a:extLst>
                    <a:ext uri="{9D8B030D-6E8A-4147-A177-3AD203B41FA5}">
                      <a16:colId xmlns:a16="http://schemas.microsoft.com/office/drawing/2014/main" val="3414878807"/>
                    </a:ext>
                  </a:extLst>
                </a:gridCol>
                <a:gridCol w="1352960">
                  <a:extLst>
                    <a:ext uri="{9D8B030D-6E8A-4147-A177-3AD203B41FA5}">
                      <a16:colId xmlns:a16="http://schemas.microsoft.com/office/drawing/2014/main" val="163446475"/>
                    </a:ext>
                  </a:extLst>
                </a:gridCol>
                <a:gridCol w="2459202">
                  <a:extLst>
                    <a:ext uri="{9D8B030D-6E8A-4147-A177-3AD203B41FA5}">
                      <a16:colId xmlns:a16="http://schemas.microsoft.com/office/drawing/2014/main" val="407829257"/>
                    </a:ext>
                  </a:extLst>
                </a:gridCol>
                <a:gridCol w="668521">
                  <a:extLst>
                    <a:ext uri="{9D8B030D-6E8A-4147-A177-3AD203B41FA5}">
                      <a16:colId xmlns:a16="http://schemas.microsoft.com/office/drawing/2014/main" val="61677381"/>
                    </a:ext>
                  </a:extLst>
                </a:gridCol>
                <a:gridCol w="636687">
                  <a:extLst>
                    <a:ext uri="{9D8B030D-6E8A-4147-A177-3AD203B41FA5}">
                      <a16:colId xmlns:a16="http://schemas.microsoft.com/office/drawing/2014/main" val="3962607546"/>
                    </a:ext>
                  </a:extLst>
                </a:gridCol>
              </a:tblGrid>
              <a:tr h="942773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66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КОМУНАЛЬНЕ ПIДПРИЄМСТВО ЕЛЕКТРОМЕРЕЖ ЗОВНІШНЬОГО ОСВІТЛЕННЯ "ТЕРНОПІЛЬМІСЬКСВІТЛО" 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D , 35.13, </a:t>
                      </a:r>
                      <a:r>
                        <a:rPr lang="uk-UA" sz="1050">
                          <a:effectLst/>
                        </a:rPr>
                        <a:t>Розподілення електроенергії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7241(36), електромонтер з експлуатації розподільних мереж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13 571,00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25488674"/>
                  </a:ext>
                </a:extLst>
              </a:tr>
              <a:tr h="942773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67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КОМУНАЛЬНЕ ПIДПРИЄМСТВО ЕЛЕКТРОМЕРЕЖ ЗОВНІШНЬОГО ОСВІТЛЕННЯ "ТЕРНОПІЛЬМІСЬКСВІТЛО" 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D , 35.13, </a:t>
                      </a:r>
                      <a:r>
                        <a:rPr lang="uk-UA" sz="1050">
                          <a:effectLst/>
                        </a:rPr>
                        <a:t>Розподілення електроенергії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7241(36), електромонтер з експлуатації розподільних мереж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15 481,00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2259131"/>
                  </a:ext>
                </a:extLst>
              </a:tr>
              <a:tr h="942773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68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КОМУНАЛЬНЕ ПIДПРИЄМСТВО ЕЛЕКТРОМЕРЕЖ ЗОВНІШНЬОГО ОСВІТЛЕННЯ "ТЕРНОПІЛЬМІСЬКСВІТЛО" 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D , 35.13, </a:t>
                      </a:r>
                      <a:r>
                        <a:rPr lang="uk-UA" sz="1050">
                          <a:effectLst/>
                        </a:rPr>
                        <a:t>Розподілення електроенергії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7241(45), електромонтер з ремонту апаратури, релейного захисту й автоматики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12 917,00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95586854"/>
                  </a:ext>
                </a:extLst>
              </a:tr>
              <a:tr h="538727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69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ДЕРЖАВНИЙ АРХІВ ДОНЕЦЬКОЇ ОБЛАСТІ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R , 91.01, </a:t>
                      </a:r>
                      <a:r>
                        <a:rPr lang="uk-UA" sz="1050">
                          <a:effectLst/>
                        </a:rPr>
                        <a:t>Функціювання бібліотек і архівів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2431.2(2), архівіст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8 000,00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7007006"/>
                  </a:ext>
                </a:extLst>
              </a:tr>
              <a:tr h="942773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70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ДЕРЖАВНИЙ АРХІВ ДОНЕЦЬКОЇ ОБЛАСТІ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R , 91.01, </a:t>
                      </a:r>
                      <a:r>
                        <a:rPr lang="uk-UA" sz="1050">
                          <a:effectLst/>
                        </a:rPr>
                        <a:t>Функціювання бібліотек і архівів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 dirty="0">
                          <a:effectLst/>
                        </a:rPr>
                        <a:t>2419.3, </a:t>
                      </a:r>
                      <a:r>
                        <a:rPr lang="ru-RU" sz="1050" dirty="0" err="1">
                          <a:effectLst/>
                        </a:rPr>
                        <a:t>спеціаліст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державної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служби</a:t>
                      </a:r>
                      <a:r>
                        <a:rPr lang="ru-RU" sz="1050" dirty="0">
                          <a:effectLst/>
                        </a:rPr>
                        <a:t> (</a:t>
                      </a:r>
                      <a:r>
                        <a:rPr lang="ru-RU" sz="1050" dirty="0" err="1">
                          <a:effectLst/>
                        </a:rPr>
                        <a:t>місцевого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самоврядування</a:t>
                      </a:r>
                      <a:r>
                        <a:rPr lang="ru-RU" sz="1050" dirty="0">
                          <a:effectLst/>
                        </a:rPr>
                        <a:t>)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14 000,00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344898"/>
                  </a:ext>
                </a:extLst>
              </a:tr>
              <a:tr h="538727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71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ДЕРЖАВНИЙ АРХІВ ТЕРНОПІЛЬСЬКОЇ ОБЛАСТІ 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R , 91.01, </a:t>
                      </a:r>
                      <a:r>
                        <a:rPr lang="uk-UA" sz="1050">
                          <a:effectLst/>
                        </a:rPr>
                        <a:t>Функціювання бібліотек і архівів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3433, бухгалтер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8 000,00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36336461"/>
                  </a:ext>
                </a:extLst>
              </a:tr>
              <a:tr h="538727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72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РДА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O , 84.11, Державне управління загального характеру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1221.2(30), начальник відділу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13 719,00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93369059"/>
                  </a:ext>
                </a:extLst>
              </a:tr>
              <a:tr h="538727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73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РДА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O , 84.11, Державне управління загального характеру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1221.2(30), начальник відділу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14 405,00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 dirty="0">
                          <a:effectLst/>
                        </a:rPr>
                        <a:t>ні</a:t>
                      </a:r>
                    </a:p>
                  </a:txBody>
                  <a:tcPr marL="10623" marR="10623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30435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76963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5421246"/>
              </p:ext>
            </p:extLst>
          </p:nvPr>
        </p:nvGraphicFramePr>
        <p:xfrm>
          <a:off x="478971" y="409304"/>
          <a:ext cx="11199224" cy="5914027"/>
        </p:xfrm>
        <a:graphic>
          <a:graphicData uri="http://schemas.openxmlformats.org/drawingml/2006/table">
            <a:tbl>
              <a:tblPr/>
              <a:tblGrid>
                <a:gridCol w="255071">
                  <a:extLst>
                    <a:ext uri="{9D8B030D-6E8A-4147-A177-3AD203B41FA5}">
                      <a16:colId xmlns:a16="http://schemas.microsoft.com/office/drawing/2014/main" val="913118094"/>
                    </a:ext>
                  </a:extLst>
                </a:gridCol>
                <a:gridCol w="1060141">
                  <a:extLst>
                    <a:ext uri="{9D8B030D-6E8A-4147-A177-3AD203B41FA5}">
                      <a16:colId xmlns:a16="http://schemas.microsoft.com/office/drawing/2014/main" val="547019131"/>
                    </a:ext>
                  </a:extLst>
                </a:gridCol>
                <a:gridCol w="741300">
                  <a:extLst>
                    <a:ext uri="{9D8B030D-6E8A-4147-A177-3AD203B41FA5}">
                      <a16:colId xmlns:a16="http://schemas.microsoft.com/office/drawing/2014/main" val="3207550585"/>
                    </a:ext>
                  </a:extLst>
                </a:gridCol>
                <a:gridCol w="2008687">
                  <a:extLst>
                    <a:ext uri="{9D8B030D-6E8A-4147-A177-3AD203B41FA5}">
                      <a16:colId xmlns:a16="http://schemas.microsoft.com/office/drawing/2014/main" val="534519310"/>
                    </a:ext>
                  </a:extLst>
                </a:gridCol>
                <a:gridCol w="2008687">
                  <a:extLst>
                    <a:ext uri="{9D8B030D-6E8A-4147-A177-3AD203B41FA5}">
                      <a16:colId xmlns:a16="http://schemas.microsoft.com/office/drawing/2014/main" val="642701598"/>
                    </a:ext>
                  </a:extLst>
                </a:gridCol>
                <a:gridCol w="1355066">
                  <a:extLst>
                    <a:ext uri="{9D8B030D-6E8A-4147-A177-3AD203B41FA5}">
                      <a16:colId xmlns:a16="http://schemas.microsoft.com/office/drawing/2014/main" val="3879237770"/>
                    </a:ext>
                  </a:extLst>
                </a:gridCol>
                <a:gridCol w="2463032">
                  <a:extLst>
                    <a:ext uri="{9D8B030D-6E8A-4147-A177-3AD203B41FA5}">
                      <a16:colId xmlns:a16="http://schemas.microsoft.com/office/drawing/2014/main" val="1571458054"/>
                    </a:ext>
                  </a:extLst>
                </a:gridCol>
                <a:gridCol w="669561">
                  <a:extLst>
                    <a:ext uri="{9D8B030D-6E8A-4147-A177-3AD203B41FA5}">
                      <a16:colId xmlns:a16="http://schemas.microsoft.com/office/drawing/2014/main" val="2062998391"/>
                    </a:ext>
                  </a:extLst>
                </a:gridCol>
                <a:gridCol w="637679">
                  <a:extLst>
                    <a:ext uri="{9D8B030D-6E8A-4147-A177-3AD203B41FA5}">
                      <a16:colId xmlns:a16="http://schemas.microsoft.com/office/drawing/2014/main" val="295198589"/>
                    </a:ext>
                  </a:extLst>
                </a:gridCol>
              </a:tblGrid>
              <a:tr h="639354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74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ТНТУ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en-US" sz="1050">
                          <a:effectLst/>
                        </a:rPr>
                        <a:t>P , 85.42, </a:t>
                      </a:r>
                      <a:r>
                        <a:rPr lang="uk-UA" sz="1050">
                          <a:effectLst/>
                        </a:rPr>
                        <a:t>Вища освіта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2441.2(3), економіст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12 000,00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0914256"/>
                  </a:ext>
                </a:extLst>
              </a:tr>
              <a:tr h="799193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75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 dirty="0">
                          <a:effectLst/>
                        </a:rPr>
                        <a:t>Тернопільська ТГ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ПРАТ "УКРАВТО ТЕРНОПІЛЬ"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G , 45.20, Технічне обслуговування та ремонт автотранспортних засобів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2429(8), юрисконсульт (радник юридичний)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20 000,00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1730598"/>
                  </a:ext>
                </a:extLst>
              </a:tr>
              <a:tr h="639354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76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КП "ТЕРНОПІЛЬЕЛЕКТРОТРАНС"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H , 49.31, Пасажирський наземний транспорт міського та приміського сполучення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8323(2), водій тролейбуса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22 000,00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55179778"/>
                  </a:ext>
                </a:extLst>
              </a:tr>
              <a:tr h="639354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77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КП "ТЕРНОПІЛЬЕЛЕКТРОТРАНС"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H , 49.31, Пасажирський наземний транспорт міського та приміського сполучення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8323(2), водій тролейбуса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22 000,00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53441844"/>
                  </a:ext>
                </a:extLst>
              </a:tr>
              <a:tr h="639354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78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КП "ТЕРНОПІЛЬЕЛЕКТРОТРАНС"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H , 49.31, Пасажирський наземний транспорт міського та приміського сполучення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8323(2), водій тролейбуса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22 000,00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6172589"/>
                  </a:ext>
                </a:extLst>
              </a:tr>
              <a:tr h="799193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79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КП "ТЕРНОПІЛЬЕЛЕКТРОТРАНС"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H , 49.31, Пасажирський наземний транспорт міського та приміського сполучення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 dirty="0">
                          <a:effectLst/>
                        </a:rPr>
                        <a:t>7241(49), </a:t>
                      </a:r>
                      <a:r>
                        <a:rPr lang="ru-RU" sz="1050" dirty="0" err="1">
                          <a:effectLst/>
                        </a:rPr>
                        <a:t>електромонтер</a:t>
                      </a:r>
                      <a:r>
                        <a:rPr lang="ru-RU" sz="1050" dirty="0">
                          <a:effectLst/>
                        </a:rPr>
                        <a:t> з ремонту та монтажу </a:t>
                      </a:r>
                      <a:r>
                        <a:rPr lang="ru-RU" sz="1050" dirty="0" err="1">
                          <a:effectLst/>
                        </a:rPr>
                        <a:t>кабельних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ліній</a:t>
                      </a:r>
                      <a:endParaRPr lang="ru-RU" sz="1050" dirty="0">
                        <a:effectLst/>
                      </a:endParaRP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13 500,00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20154987"/>
                  </a:ext>
                </a:extLst>
              </a:tr>
              <a:tr h="799193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КП "ТЕРНОПІЛЬЕЛЕКТРОТРАНС"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H , 49.31, Пасажирський наземний транспорт міського та приміського сполучення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7241(49), електромонтер з ремонту та монтажу кабельних ліній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13 500,00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02364011"/>
                  </a:ext>
                </a:extLst>
              </a:tr>
              <a:tr h="959032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81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КП "ТЕРНОПІЛЬЕЛЕКТРОТРАНС"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H , 49.31, Пасажирський наземний транспорт міського та приміського сполучення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7241(51), електромонтер з ремонту та обслуговування електроустаткування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13 000,00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 dirty="0">
                          <a:effectLst/>
                        </a:rPr>
                        <a:t>ні</a:t>
                      </a:r>
                    </a:p>
                  </a:txBody>
                  <a:tcPr marL="12689" marR="12689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295314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444746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9526722"/>
              </p:ext>
            </p:extLst>
          </p:nvPr>
        </p:nvGraphicFramePr>
        <p:xfrm>
          <a:off x="513806" y="470262"/>
          <a:ext cx="11155681" cy="5940188"/>
        </p:xfrm>
        <a:graphic>
          <a:graphicData uri="http://schemas.openxmlformats.org/drawingml/2006/table">
            <a:tbl>
              <a:tblPr/>
              <a:tblGrid>
                <a:gridCol w="254078">
                  <a:extLst>
                    <a:ext uri="{9D8B030D-6E8A-4147-A177-3AD203B41FA5}">
                      <a16:colId xmlns:a16="http://schemas.microsoft.com/office/drawing/2014/main" val="1433716133"/>
                    </a:ext>
                  </a:extLst>
                </a:gridCol>
                <a:gridCol w="1056019">
                  <a:extLst>
                    <a:ext uri="{9D8B030D-6E8A-4147-A177-3AD203B41FA5}">
                      <a16:colId xmlns:a16="http://schemas.microsoft.com/office/drawing/2014/main" val="4083034052"/>
                    </a:ext>
                  </a:extLst>
                </a:gridCol>
                <a:gridCol w="738419">
                  <a:extLst>
                    <a:ext uri="{9D8B030D-6E8A-4147-A177-3AD203B41FA5}">
                      <a16:colId xmlns:a16="http://schemas.microsoft.com/office/drawing/2014/main" val="1844571362"/>
                    </a:ext>
                  </a:extLst>
                </a:gridCol>
                <a:gridCol w="2000877">
                  <a:extLst>
                    <a:ext uri="{9D8B030D-6E8A-4147-A177-3AD203B41FA5}">
                      <a16:colId xmlns:a16="http://schemas.microsoft.com/office/drawing/2014/main" val="2979138717"/>
                    </a:ext>
                  </a:extLst>
                </a:gridCol>
                <a:gridCol w="2000877">
                  <a:extLst>
                    <a:ext uri="{9D8B030D-6E8A-4147-A177-3AD203B41FA5}">
                      <a16:colId xmlns:a16="http://schemas.microsoft.com/office/drawing/2014/main" val="2211926677"/>
                    </a:ext>
                  </a:extLst>
                </a:gridCol>
                <a:gridCol w="1349799">
                  <a:extLst>
                    <a:ext uri="{9D8B030D-6E8A-4147-A177-3AD203B41FA5}">
                      <a16:colId xmlns:a16="http://schemas.microsoft.com/office/drawing/2014/main" val="4066058334"/>
                    </a:ext>
                  </a:extLst>
                </a:gridCol>
                <a:gridCol w="2453455">
                  <a:extLst>
                    <a:ext uri="{9D8B030D-6E8A-4147-A177-3AD203B41FA5}">
                      <a16:colId xmlns:a16="http://schemas.microsoft.com/office/drawing/2014/main" val="1575534507"/>
                    </a:ext>
                  </a:extLst>
                </a:gridCol>
                <a:gridCol w="666958">
                  <a:extLst>
                    <a:ext uri="{9D8B030D-6E8A-4147-A177-3AD203B41FA5}">
                      <a16:colId xmlns:a16="http://schemas.microsoft.com/office/drawing/2014/main" val="933279190"/>
                    </a:ext>
                  </a:extLst>
                </a:gridCol>
                <a:gridCol w="635199">
                  <a:extLst>
                    <a:ext uri="{9D8B030D-6E8A-4147-A177-3AD203B41FA5}">
                      <a16:colId xmlns:a16="http://schemas.microsoft.com/office/drawing/2014/main" val="1556382003"/>
                    </a:ext>
                  </a:extLst>
                </a:gridCol>
              </a:tblGrid>
              <a:tr h="803341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82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КП "ТЕРНОПІЛЬЕЛЕКТРОТРАНС"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H , 49.31, Пасажирський наземний транспорт міського та приміського сполучення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7241(51), електромонтер з ремонту та обслуговування електроустаткування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14 500,00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27658319"/>
                  </a:ext>
                </a:extLst>
              </a:tr>
              <a:tr h="669451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83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КП "ТЕРНОПІЛЬЕЛЕКТРОТРАНС"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H , 49.31, Пасажирський наземний транспорт міського та приміського сполучення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7231(5), слюсар з ремонту колісних транспортних засобів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13 000,00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7987225"/>
                  </a:ext>
                </a:extLst>
              </a:tr>
              <a:tr h="669451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84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КП "ТЕРНОПІЛЬЕЛЕКТРОТРАНС"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H , 49.31, Пасажирський наземний транспорт міського та приміського сполучення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7231(5), слюсар з ремонту колісних транспортних засобів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13 000,00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18115575"/>
                  </a:ext>
                </a:extLst>
              </a:tr>
              <a:tr h="535561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85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КП "ТЕРНОПІЛЬЕЛЕКТРОТРАНС"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H , 49.31, Пасажирський наземний транспорт міського та приміського сполучення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7233(72), слюсар з ремонту рухомого складу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15 000,00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92949293"/>
                  </a:ext>
                </a:extLst>
              </a:tr>
              <a:tr h="535561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86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КП "ТЕРНОПІЛЬЕЛЕКТРОТРАНС"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H , 49.31, Пасажирський наземний транспорт міського та приміського сполучення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7233(72), слюсар з ремонту рухомого складу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16 000,00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915370"/>
                  </a:ext>
                </a:extLst>
              </a:tr>
              <a:tr h="1071121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87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КП "ТЕРНОПІЛЬЕЛЕКТРОТРАНС"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H , 49.31, Пасажирський наземний транспорт міського та приміського сполучення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7241(80), майстер з діагностики та налагодження електронного устаткування автомобільних засобів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 dirty="0" err="1">
                          <a:effectLst/>
                        </a:rPr>
                        <a:t>Тернопільська</a:t>
                      </a:r>
                      <a:r>
                        <a:rPr lang="ru-RU" sz="1050" dirty="0">
                          <a:effectLst/>
                        </a:rPr>
                        <a:t> область, </a:t>
                      </a:r>
                      <a:r>
                        <a:rPr lang="ru-RU" sz="1050" dirty="0" err="1">
                          <a:effectLst/>
                        </a:rPr>
                        <a:t>Тернопільський</a:t>
                      </a:r>
                      <a:r>
                        <a:rPr lang="ru-RU" sz="1050" dirty="0">
                          <a:effectLst/>
                        </a:rPr>
                        <a:t> район, </a:t>
                      </a:r>
                      <a:r>
                        <a:rPr lang="ru-RU" sz="1050" dirty="0" err="1">
                          <a:effectLst/>
                        </a:rPr>
                        <a:t>Тернопільська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міська</a:t>
                      </a:r>
                      <a:r>
                        <a:rPr lang="ru-RU" sz="1050" dirty="0">
                          <a:effectLst/>
                        </a:rPr>
                        <a:t> ТГ, </a:t>
                      </a:r>
                      <a:r>
                        <a:rPr lang="ru-RU" sz="1050" dirty="0" err="1">
                          <a:effectLst/>
                        </a:rPr>
                        <a:t>Тернопіль</a:t>
                      </a:r>
                      <a:endParaRPr lang="ru-RU" sz="1050" dirty="0">
                        <a:effectLst/>
                      </a:endParaRP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16 500,00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7828234"/>
                  </a:ext>
                </a:extLst>
              </a:tr>
              <a:tr h="535561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88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КП "ТЕРНОПІЛЬЕЛЕКТРОТРАНС"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H , 49.31, Пасажирський наземний транспорт міського та приміського сполучення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8322(1), водій автотранспортних засобів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22 000,00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0741145"/>
                  </a:ext>
                </a:extLst>
              </a:tr>
              <a:tr h="535561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89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КП "ТЕРНОПІЛЬЕЛЕКТРОТРАНС"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H , 49.31, Пасажирський наземний транспорт міського та приміського сполучення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8322(1), водій автотранспортних засобів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22 000,00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83395993"/>
                  </a:ext>
                </a:extLst>
              </a:tr>
              <a:tr h="535561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90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КП "ТЕРНОПІЛЬЕЛЕКТРОТРАНС"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H , 49.31, Пасажирський наземний транспорт міського та приміського сполучення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8322(1), водій автотранспортних засобів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15 500,00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 dirty="0">
                          <a:effectLst/>
                        </a:rPr>
                        <a:t>ні</a:t>
                      </a:r>
                    </a:p>
                  </a:txBody>
                  <a:tcPr marL="10876" marR="1087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165618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3759010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8453827"/>
              </p:ext>
            </p:extLst>
          </p:nvPr>
        </p:nvGraphicFramePr>
        <p:xfrm>
          <a:off x="496390" y="278673"/>
          <a:ext cx="11207927" cy="6157705"/>
        </p:xfrm>
        <a:graphic>
          <a:graphicData uri="http://schemas.openxmlformats.org/drawingml/2006/table">
            <a:tbl>
              <a:tblPr/>
              <a:tblGrid>
                <a:gridCol w="255268">
                  <a:extLst>
                    <a:ext uri="{9D8B030D-6E8A-4147-A177-3AD203B41FA5}">
                      <a16:colId xmlns:a16="http://schemas.microsoft.com/office/drawing/2014/main" val="1039798822"/>
                    </a:ext>
                  </a:extLst>
                </a:gridCol>
                <a:gridCol w="1060964">
                  <a:extLst>
                    <a:ext uri="{9D8B030D-6E8A-4147-A177-3AD203B41FA5}">
                      <a16:colId xmlns:a16="http://schemas.microsoft.com/office/drawing/2014/main" val="2641828256"/>
                    </a:ext>
                  </a:extLst>
                </a:gridCol>
                <a:gridCol w="741877">
                  <a:extLst>
                    <a:ext uri="{9D8B030D-6E8A-4147-A177-3AD203B41FA5}">
                      <a16:colId xmlns:a16="http://schemas.microsoft.com/office/drawing/2014/main" val="3639552037"/>
                    </a:ext>
                  </a:extLst>
                </a:gridCol>
                <a:gridCol w="2010247">
                  <a:extLst>
                    <a:ext uri="{9D8B030D-6E8A-4147-A177-3AD203B41FA5}">
                      <a16:colId xmlns:a16="http://schemas.microsoft.com/office/drawing/2014/main" val="662974834"/>
                    </a:ext>
                  </a:extLst>
                </a:gridCol>
                <a:gridCol w="2010247">
                  <a:extLst>
                    <a:ext uri="{9D8B030D-6E8A-4147-A177-3AD203B41FA5}">
                      <a16:colId xmlns:a16="http://schemas.microsoft.com/office/drawing/2014/main" val="4228826976"/>
                    </a:ext>
                  </a:extLst>
                </a:gridCol>
                <a:gridCol w="1356120">
                  <a:extLst>
                    <a:ext uri="{9D8B030D-6E8A-4147-A177-3AD203B41FA5}">
                      <a16:colId xmlns:a16="http://schemas.microsoft.com/office/drawing/2014/main" val="3208646282"/>
                    </a:ext>
                  </a:extLst>
                </a:gridCol>
                <a:gridCol w="2464947">
                  <a:extLst>
                    <a:ext uri="{9D8B030D-6E8A-4147-A177-3AD203B41FA5}">
                      <a16:colId xmlns:a16="http://schemas.microsoft.com/office/drawing/2014/main" val="3635588826"/>
                    </a:ext>
                  </a:extLst>
                </a:gridCol>
                <a:gridCol w="670084">
                  <a:extLst>
                    <a:ext uri="{9D8B030D-6E8A-4147-A177-3AD203B41FA5}">
                      <a16:colId xmlns:a16="http://schemas.microsoft.com/office/drawing/2014/main" val="966692085"/>
                    </a:ext>
                  </a:extLst>
                </a:gridCol>
                <a:gridCol w="638173">
                  <a:extLst>
                    <a:ext uri="{9D8B030D-6E8A-4147-A177-3AD203B41FA5}">
                      <a16:colId xmlns:a16="http://schemas.microsoft.com/office/drawing/2014/main" val="3810048516"/>
                    </a:ext>
                  </a:extLst>
                </a:gridCol>
              </a:tblGrid>
              <a:tr h="438978"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91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Тернопільська ТГ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м. Тернопіль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КНП "ТЕРНОПІЛЬСЬКА КОМУНАЛЬНА МІСЬКА ЛІКАРНЯ №2"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2229.2(30), ерготерапевт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00">
                          <a:effectLst/>
                        </a:rPr>
                        <a:t>20 000,00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ні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9902953"/>
                  </a:ext>
                </a:extLst>
              </a:tr>
              <a:tr h="658467"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92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Тернопільська ТГ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м. Тернопіль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КНП "ТЕРНОПІЛЬСЬКА КОМУНАЛЬНА МІСЬКА ЛІКАРНЯ №2"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7241(51), електромонтер з ремонту та обслуговування електроустаткування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00">
                          <a:effectLst/>
                        </a:rPr>
                        <a:t>8 000,00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ні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0949460"/>
                  </a:ext>
                </a:extLst>
              </a:tr>
              <a:tr h="987701"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93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Тернопільська ТГ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м. Тернопіль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КНП "ТЕРНОПІЛЬСЬКА КОМУНАЛЬНА МІСЬКА ЛІКАРНЯ №2"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5132, молодша медична сестра (мол. мед. брат) (санітарка, санітарка-прибирал., санітарка-буфетниця та ін.)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00">
                          <a:effectLst/>
                        </a:rPr>
                        <a:t>8 000,00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ні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99257222"/>
                  </a:ext>
                </a:extLst>
              </a:tr>
              <a:tr h="987701"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94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Тернопільська ТГ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м. Тернопіль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КНП "ТЕРНОПІЛЬСЬКА КОМУНАЛЬНА МІСЬКА ЛІКАРНЯ №2"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5132, молодша медична сестра (мол. мед. брат) (санітарка, санітарка-прибирал., санітарка-буфетниця та ін.)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00">
                          <a:effectLst/>
                        </a:rPr>
                        <a:t>8 000,00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ні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80258509"/>
                  </a:ext>
                </a:extLst>
              </a:tr>
              <a:tr h="987701"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95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Тернопільська ТГ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м. Тернопіль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КНП "ТЕРНОПІЛЬСЬКА КОМУНАЛЬНА МІСЬКА ЛІКАРНЯ №2"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5132, молодша медична сестра (мол. мед. брат) (санітарка, санітарка-прибирал., санітарка-буфетниця та ін.)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 dirty="0" err="1">
                          <a:effectLst/>
                        </a:rPr>
                        <a:t>Тернопільська</a:t>
                      </a:r>
                      <a:r>
                        <a:rPr lang="ru-RU" sz="1000" dirty="0">
                          <a:effectLst/>
                        </a:rPr>
                        <a:t> область, </a:t>
                      </a:r>
                      <a:r>
                        <a:rPr lang="ru-RU" sz="1000" dirty="0" err="1">
                          <a:effectLst/>
                        </a:rPr>
                        <a:t>Тернопільський</a:t>
                      </a:r>
                      <a:r>
                        <a:rPr lang="ru-RU" sz="1000" dirty="0">
                          <a:effectLst/>
                        </a:rPr>
                        <a:t> район, </a:t>
                      </a:r>
                      <a:r>
                        <a:rPr lang="ru-RU" sz="1000" dirty="0" err="1">
                          <a:effectLst/>
                        </a:rPr>
                        <a:t>Тернопільська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r>
                        <a:rPr lang="ru-RU" sz="1000" dirty="0" err="1">
                          <a:effectLst/>
                        </a:rPr>
                        <a:t>міська</a:t>
                      </a:r>
                      <a:r>
                        <a:rPr lang="ru-RU" sz="1000" dirty="0">
                          <a:effectLst/>
                        </a:rPr>
                        <a:t> ТГ, </a:t>
                      </a:r>
                      <a:r>
                        <a:rPr lang="ru-RU" sz="1000" dirty="0" err="1">
                          <a:effectLst/>
                        </a:rPr>
                        <a:t>Тернопіль</a:t>
                      </a:r>
                      <a:endParaRPr lang="ru-RU" sz="1000" dirty="0">
                        <a:effectLst/>
                      </a:endParaRP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00">
                          <a:effectLst/>
                        </a:rPr>
                        <a:t>8 000,00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ні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7440427"/>
                  </a:ext>
                </a:extLst>
              </a:tr>
              <a:tr h="987701"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96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Тернопільська ТГ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м. Тернопіль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КНП "ТЕРНОПІЛЬСЬКА КОМУНАЛЬНА МІСЬКА ЛІКАРНЯ №2"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 dirty="0">
                          <a:effectLst/>
                        </a:rPr>
                        <a:t>Q , 86.10, </a:t>
                      </a:r>
                      <a:r>
                        <a:rPr lang="ru-RU" sz="1000" dirty="0" err="1">
                          <a:effectLst/>
                        </a:rPr>
                        <a:t>Діяльність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r>
                        <a:rPr lang="ru-RU" sz="1000" dirty="0" err="1">
                          <a:effectLst/>
                        </a:rPr>
                        <a:t>лікарняних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r>
                        <a:rPr lang="ru-RU" sz="1000" dirty="0" err="1">
                          <a:effectLst/>
                        </a:rPr>
                        <a:t>закладів</a:t>
                      </a:r>
                      <a:endParaRPr lang="ru-RU" sz="1000" dirty="0">
                        <a:effectLst/>
                      </a:endParaRP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 dirty="0">
                          <a:effectLst/>
                        </a:rPr>
                        <a:t>5132, </a:t>
                      </a:r>
                      <a:r>
                        <a:rPr lang="ru-RU" sz="1000" dirty="0" err="1">
                          <a:effectLst/>
                        </a:rPr>
                        <a:t>молодша</a:t>
                      </a:r>
                      <a:r>
                        <a:rPr lang="ru-RU" sz="1000" dirty="0">
                          <a:effectLst/>
                        </a:rPr>
                        <a:t> </a:t>
                      </a:r>
                      <a:r>
                        <a:rPr lang="ru-RU" sz="1000" dirty="0" err="1">
                          <a:effectLst/>
                        </a:rPr>
                        <a:t>медична</a:t>
                      </a:r>
                      <a:r>
                        <a:rPr lang="ru-RU" sz="1000" dirty="0">
                          <a:effectLst/>
                        </a:rPr>
                        <a:t> сестра (мол. мед. брат) (</a:t>
                      </a:r>
                      <a:r>
                        <a:rPr lang="ru-RU" sz="1000" dirty="0" err="1">
                          <a:effectLst/>
                        </a:rPr>
                        <a:t>санітарка</a:t>
                      </a:r>
                      <a:r>
                        <a:rPr lang="ru-RU" sz="1000" dirty="0">
                          <a:effectLst/>
                        </a:rPr>
                        <a:t>, </a:t>
                      </a:r>
                      <a:r>
                        <a:rPr lang="ru-RU" sz="1000" dirty="0" err="1">
                          <a:effectLst/>
                        </a:rPr>
                        <a:t>санітарка</a:t>
                      </a:r>
                      <a:r>
                        <a:rPr lang="ru-RU" sz="1000" dirty="0">
                          <a:effectLst/>
                        </a:rPr>
                        <a:t>-прибирал., </a:t>
                      </a:r>
                      <a:r>
                        <a:rPr lang="ru-RU" sz="1000" dirty="0" err="1">
                          <a:effectLst/>
                        </a:rPr>
                        <a:t>санітарка-буфетниця</a:t>
                      </a:r>
                      <a:r>
                        <a:rPr lang="ru-RU" sz="1000" dirty="0">
                          <a:effectLst/>
                        </a:rPr>
                        <a:t> та </a:t>
                      </a:r>
                      <a:r>
                        <a:rPr lang="ru-RU" sz="1000" dirty="0" err="1">
                          <a:effectLst/>
                        </a:rPr>
                        <a:t>ін</a:t>
                      </a:r>
                      <a:r>
                        <a:rPr lang="ru-RU" sz="1000" dirty="0">
                          <a:effectLst/>
                        </a:rPr>
                        <a:t>.)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00">
                          <a:effectLst/>
                        </a:rPr>
                        <a:t>8 000,00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ні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92102623"/>
                  </a:ext>
                </a:extLst>
              </a:tr>
              <a:tr h="987701"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97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Тернопільська ТГ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00">
                          <a:effectLst/>
                        </a:rPr>
                        <a:t>м. Тернопіль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КНП "ТЕРНОПІЛЬСЬКА КОМУНАЛЬНА МІСЬКА ЛІКАРНЯ №2"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5132, молодша медична сестра (мол. мед. брат) (санітарка, санітарка-прибирал., санітарка-буфетниця та ін.)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0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00">
                          <a:effectLst/>
                        </a:rPr>
                        <a:t>8 000,00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00" dirty="0">
                          <a:effectLst/>
                        </a:rPr>
                        <a:t>ні</a:t>
                      </a:r>
                    </a:p>
                  </a:txBody>
                  <a:tcPr marL="9136" marR="9136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236857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539164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29647" y="455611"/>
            <a:ext cx="6096000" cy="655051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Тернопільський місцевий центр з надання безоплатної вторинної правової допомоги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Шпитальна, 7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521 520, 0 800 213 103 — єдиний контактний номер телефону системи надання безоплатної правничої допомоги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 smtClean="0">
                <a:solidFill>
                  <a:srgbClr val="0000FF"/>
                </a:solidFill>
                <a:latin typeface="+mj-lt"/>
                <a:hlinkClick r:id="rId2"/>
              </a:rPr>
              <a:t>facebook.com/</a:t>
            </a:r>
            <a:r>
              <a:rPr lang="en-US" sz="1200" u="sng" dirty="0" err="1" smtClean="0">
                <a:solidFill>
                  <a:srgbClr val="0000FF"/>
                </a:solidFill>
                <a:latin typeface="+mj-lt"/>
                <a:hlinkClick r:id="rId2"/>
              </a:rPr>
              <a:t>ternopilpravovadopomoga</a:t>
            </a:r>
            <a:r>
              <a:rPr lang="uk-UA" sz="1200" u="sng" dirty="0" smtClean="0">
                <a:solidFill>
                  <a:srgbClr val="0000FF"/>
                </a:solidFill>
                <a:latin typeface="+mj-lt"/>
              </a:rPr>
              <a:t/>
            </a:r>
            <a:br>
              <a:rPr lang="uk-UA" sz="1200" u="sng" dirty="0" smtClean="0">
                <a:solidFill>
                  <a:srgbClr val="0000FF"/>
                </a:solidFill>
                <a:latin typeface="+mj-lt"/>
              </a:rPr>
            </a:br>
            <a:r>
              <a:rPr lang="uk-UA" sz="1200" u="sng" dirty="0" smtClean="0">
                <a:solidFill>
                  <a:srgbClr val="0000FF"/>
                </a:solidFill>
                <a:latin typeface="+mj-lt"/>
              </a:rPr>
              <a:t/>
            </a:r>
            <a:br>
              <a:rPr lang="uk-UA" sz="1200" u="sng" dirty="0" smtClean="0">
                <a:solidFill>
                  <a:srgbClr val="0000FF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Відділ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охорони здоров’я та медичного забезпечення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бульвар Тараса Шевченка, 1,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каб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 1, 1 поверх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52 56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96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Управління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освіти і науки Тернопільської міської ради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бул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 Т. Шевченка, 1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52-56-94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0000FF"/>
                </a:solidFill>
                <a:latin typeface="+mj-lt"/>
                <a:hlinkClick r:id="rId3"/>
              </a:rPr>
              <a:t>http://</a:t>
            </a:r>
            <a:r>
              <a:rPr lang="en-US" sz="1200" u="sng" dirty="0" smtClean="0">
                <a:solidFill>
                  <a:srgbClr val="0000FF"/>
                </a:solidFill>
                <a:latin typeface="+mj-lt"/>
                <a:hlinkClick r:id="rId3"/>
              </a:rPr>
              <a:t>osvita.te.ua/</a:t>
            </a:r>
            <a:r>
              <a:rPr lang="uk-UA" sz="1200" u="sng" dirty="0" smtClean="0">
                <a:solidFill>
                  <a:srgbClr val="0000FF"/>
                </a:solidFill>
                <a:latin typeface="+mj-lt"/>
              </a:rPr>
              <a:t/>
            </a:r>
            <a:br>
              <a:rPr lang="uk-UA" sz="1200" u="sng" dirty="0" smtClean="0">
                <a:solidFill>
                  <a:srgbClr val="0000FF"/>
                </a:solidFill>
                <a:latin typeface="+mj-lt"/>
              </a:rPr>
            </a:br>
            <a:r>
              <a:rPr lang="uk-UA" sz="1200" u="sng" dirty="0" smtClean="0">
                <a:solidFill>
                  <a:srgbClr val="0000FF"/>
                </a:solidFill>
                <a:latin typeface="+mj-lt"/>
              </a:rPr>
              <a:t/>
            </a:r>
            <a:br>
              <a:rPr lang="uk-UA" sz="1200" u="sng" dirty="0" smtClean="0">
                <a:solidFill>
                  <a:srgbClr val="0000FF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Управління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розвитку спорту та фізичної культури Тернопільської міської ради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бульвар Тараса Шевченка, 1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25 29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67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Управління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культури і мистецтв Тернопільської міської ради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бул.Тараса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 Шевченка, 1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52 67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32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Відділення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поліції №1 м. Тернопіль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Степова, 45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43 61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00</a:t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об’єднана державна податкова інспекція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Білецька, 1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43 46 10, (0352) 43 46 00</a:t>
            </a:r>
            <a:endParaRPr lang="uk-UA" sz="1200" dirty="0">
              <a:latin typeface="+mj-lt"/>
            </a:endParaRPr>
          </a:p>
          <a:p>
            <a:r>
              <a:rPr lang="uk-UA" sz="1200" dirty="0">
                <a:latin typeface="+mj-lt"/>
              </a:rPr>
              <a:t/>
            </a:r>
            <a:br>
              <a:rPr lang="uk-UA" sz="1200" dirty="0"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69" y="1942013"/>
            <a:ext cx="4739044" cy="285641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7660263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2548186"/>
              </p:ext>
            </p:extLst>
          </p:nvPr>
        </p:nvGraphicFramePr>
        <p:xfrm>
          <a:off x="418011" y="382996"/>
          <a:ext cx="11146970" cy="2386329"/>
        </p:xfrm>
        <a:graphic>
          <a:graphicData uri="http://schemas.openxmlformats.org/drawingml/2006/table">
            <a:tbl>
              <a:tblPr/>
              <a:tblGrid>
                <a:gridCol w="365760">
                  <a:extLst>
                    <a:ext uri="{9D8B030D-6E8A-4147-A177-3AD203B41FA5}">
                      <a16:colId xmlns:a16="http://schemas.microsoft.com/office/drawing/2014/main" val="2683721784"/>
                    </a:ext>
                  </a:extLst>
                </a:gridCol>
                <a:gridCol w="943315">
                  <a:extLst>
                    <a:ext uri="{9D8B030D-6E8A-4147-A177-3AD203B41FA5}">
                      <a16:colId xmlns:a16="http://schemas.microsoft.com/office/drawing/2014/main" val="2934327761"/>
                    </a:ext>
                  </a:extLst>
                </a:gridCol>
                <a:gridCol w="737842">
                  <a:extLst>
                    <a:ext uri="{9D8B030D-6E8A-4147-A177-3AD203B41FA5}">
                      <a16:colId xmlns:a16="http://schemas.microsoft.com/office/drawing/2014/main" val="2219778947"/>
                    </a:ext>
                  </a:extLst>
                </a:gridCol>
                <a:gridCol w="1999314">
                  <a:extLst>
                    <a:ext uri="{9D8B030D-6E8A-4147-A177-3AD203B41FA5}">
                      <a16:colId xmlns:a16="http://schemas.microsoft.com/office/drawing/2014/main" val="4103829844"/>
                    </a:ext>
                  </a:extLst>
                </a:gridCol>
                <a:gridCol w="1999314">
                  <a:extLst>
                    <a:ext uri="{9D8B030D-6E8A-4147-A177-3AD203B41FA5}">
                      <a16:colId xmlns:a16="http://schemas.microsoft.com/office/drawing/2014/main" val="1345141794"/>
                    </a:ext>
                  </a:extLst>
                </a:gridCol>
                <a:gridCol w="1348744">
                  <a:extLst>
                    <a:ext uri="{9D8B030D-6E8A-4147-A177-3AD203B41FA5}">
                      <a16:colId xmlns:a16="http://schemas.microsoft.com/office/drawing/2014/main" val="1517031502"/>
                    </a:ext>
                  </a:extLst>
                </a:gridCol>
                <a:gridCol w="2451540">
                  <a:extLst>
                    <a:ext uri="{9D8B030D-6E8A-4147-A177-3AD203B41FA5}">
                      <a16:colId xmlns:a16="http://schemas.microsoft.com/office/drawing/2014/main" val="112628851"/>
                    </a:ext>
                  </a:extLst>
                </a:gridCol>
                <a:gridCol w="666438">
                  <a:extLst>
                    <a:ext uri="{9D8B030D-6E8A-4147-A177-3AD203B41FA5}">
                      <a16:colId xmlns:a16="http://schemas.microsoft.com/office/drawing/2014/main" val="8194618"/>
                    </a:ext>
                  </a:extLst>
                </a:gridCol>
                <a:gridCol w="634703">
                  <a:extLst>
                    <a:ext uri="{9D8B030D-6E8A-4147-A177-3AD203B41FA5}">
                      <a16:colId xmlns:a16="http://schemas.microsoft.com/office/drawing/2014/main" val="2695109208"/>
                    </a:ext>
                  </a:extLst>
                </a:gridCol>
              </a:tblGrid>
              <a:tr h="917819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98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КОМУНАЛЬНА МІСЬКА ЛІКАРНЯ №2"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7129(12), робітник з комплексного обслуговування й ремонту будинків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8 000,00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48556929"/>
                  </a:ext>
                </a:extLst>
              </a:tr>
              <a:tr h="734255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99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 dirty="0">
                          <a:effectLst/>
                        </a:rPr>
                        <a:t>Тернопільська ТГ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КОМУНАЛЬНА МІСЬКА ЛІКАРНЯ №2"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3231(2), сестра медична (брат медичний)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 dirty="0" err="1">
                          <a:effectLst/>
                        </a:rPr>
                        <a:t>Тернопільська</a:t>
                      </a:r>
                      <a:r>
                        <a:rPr lang="ru-RU" sz="1050" dirty="0">
                          <a:effectLst/>
                        </a:rPr>
                        <a:t> область, </a:t>
                      </a:r>
                      <a:r>
                        <a:rPr lang="ru-RU" sz="1050" dirty="0" err="1">
                          <a:effectLst/>
                        </a:rPr>
                        <a:t>Тернопільський</a:t>
                      </a:r>
                      <a:r>
                        <a:rPr lang="ru-RU" sz="1050" dirty="0">
                          <a:effectLst/>
                        </a:rPr>
                        <a:t> район, </a:t>
                      </a:r>
                      <a:r>
                        <a:rPr lang="ru-RU" sz="1050" dirty="0" err="1">
                          <a:effectLst/>
                        </a:rPr>
                        <a:t>Тернопільська</a:t>
                      </a:r>
                      <a:r>
                        <a:rPr lang="ru-RU" sz="1050" dirty="0">
                          <a:effectLst/>
                        </a:rPr>
                        <a:t> </a:t>
                      </a:r>
                      <a:r>
                        <a:rPr lang="ru-RU" sz="1050" dirty="0" err="1">
                          <a:effectLst/>
                        </a:rPr>
                        <a:t>міська</a:t>
                      </a:r>
                      <a:r>
                        <a:rPr lang="ru-RU" sz="1050" dirty="0">
                          <a:effectLst/>
                        </a:rPr>
                        <a:t> ТГ, </a:t>
                      </a:r>
                      <a:r>
                        <a:rPr lang="ru-RU" sz="1050" dirty="0" err="1">
                          <a:effectLst/>
                        </a:rPr>
                        <a:t>Тернопіль</a:t>
                      </a:r>
                      <a:endParaRPr lang="ru-RU" sz="1050" dirty="0">
                        <a:effectLst/>
                      </a:endParaRP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13 500,00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ні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869683"/>
                  </a:ext>
                </a:extLst>
              </a:tr>
              <a:tr h="734255"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100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Тернопільська ТГ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>
                          <a:effectLst/>
                        </a:rPr>
                        <a:t>м. Тернопіль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КНП "ТЕРНОПІЛЬСЬКА КОМУНАЛЬНА МІСЬКА ЛІКАРНЯ №2"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Q , 86.10, Діяльність лікарняних закладів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 dirty="0">
                          <a:effectLst/>
                        </a:rPr>
                        <a:t>4131(11), сестра-господиня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ru-RU" sz="1050">
                          <a:effectLst/>
                        </a:rPr>
                        <a:t>Тернопільська область, Тернопільський район, Тернопільська міська ТГ, Тернопіль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rtl="0" fontAlgn="t"/>
                      <a:r>
                        <a:rPr lang="uk-UA" sz="1050">
                          <a:effectLst/>
                        </a:rPr>
                        <a:t>8 000,00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t"/>
                      <a:r>
                        <a:rPr lang="uk-UA" sz="1050" dirty="0">
                          <a:effectLst/>
                        </a:rPr>
                        <a:t>ні</a:t>
                      </a:r>
                    </a:p>
                  </a:txBody>
                  <a:tcPr marL="22860" marR="22860" marT="0" marB="0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92248232"/>
                  </a:ext>
                </a:extLst>
              </a:tr>
            </a:tbl>
          </a:graphicData>
        </a:graphic>
      </p:graphicFrame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9751695"/>
              </p:ext>
            </p:extLst>
          </p:nvPr>
        </p:nvGraphicFramePr>
        <p:xfrm>
          <a:off x="418011" y="2999922"/>
          <a:ext cx="11146970" cy="1249680"/>
        </p:xfrm>
        <a:graphic>
          <a:graphicData uri="http://schemas.openxmlformats.org/drawingml/2006/table">
            <a:tbl>
              <a:tblPr/>
              <a:tblGrid>
                <a:gridCol w="11146970">
                  <a:extLst>
                    <a:ext uri="{9D8B030D-6E8A-4147-A177-3AD203B41FA5}">
                      <a16:colId xmlns:a16="http://schemas.microsoft.com/office/drawing/2014/main" val="1045456123"/>
                    </a:ext>
                  </a:extLst>
                </a:gridCol>
              </a:tblGrid>
              <a:tr h="853440">
                <a:tc>
                  <a:txBody>
                    <a:bodyPr/>
                    <a:lstStyle/>
                    <a:p>
                      <a:pPr rtl="0" fontAlgn="b"/>
                      <a:r>
                        <a:rPr lang="ru-RU" sz="1200" i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Та </a:t>
                      </a:r>
                      <a:r>
                        <a:rPr lang="ru-RU" sz="1200" i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ще</a:t>
                      </a:r>
                      <a:r>
                        <a:rPr lang="ru-RU" sz="1200" i="1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200" i="1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більше</a:t>
                      </a:r>
                      <a:r>
                        <a:rPr lang="ru-RU" sz="1200" i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450 </a:t>
                      </a:r>
                      <a:r>
                        <a:rPr lang="ru-RU" sz="1200" i="1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додаткових</a:t>
                      </a:r>
                      <a:r>
                        <a:rPr lang="ru-RU" sz="1200" i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200" i="1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вакансій</a:t>
                      </a:r>
                      <a:r>
                        <a:rPr lang="ru-RU" sz="1200" i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та </a:t>
                      </a:r>
                      <a:r>
                        <a:rPr lang="ru-RU" sz="1200" i="1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пропозицій</a:t>
                      </a:r>
                      <a:r>
                        <a:rPr lang="ru-RU" sz="1200" i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200" i="1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щодо</a:t>
                      </a:r>
                      <a:r>
                        <a:rPr lang="ru-RU" sz="1200" i="1" baseline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200" i="1" baseline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працевлаштування</a:t>
                      </a:r>
                      <a:endParaRPr lang="ru-RU" sz="1200" i="1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rtl="0" fontAlgn="b"/>
                      <a:endParaRPr lang="ru-RU" sz="1400" i="0" dirty="0" smtClean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  <a:p>
                      <a:pPr rtl="0" fontAlgn="b"/>
                      <a:r>
                        <a:rPr lang="ru-RU" sz="1400" i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Ви </a:t>
                      </a:r>
                      <a:r>
                        <a:rPr lang="ru-RU" sz="14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можете </a:t>
                      </a:r>
                      <a:r>
                        <a:rPr lang="ru-RU" sz="1400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самостійно</a:t>
                      </a:r>
                      <a:r>
                        <a:rPr lang="ru-RU" sz="14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400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знайти</a:t>
                      </a:r>
                      <a:r>
                        <a:rPr lang="ru-RU" sz="14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роботу:</a:t>
                      </a:r>
                      <a:br>
                        <a:rPr lang="ru-RU" sz="14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4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 через </a:t>
                      </a:r>
                      <a:r>
                        <a:rPr lang="ru-RU" sz="1400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Єдиний</a:t>
                      </a:r>
                      <a:r>
                        <a:rPr lang="ru-RU" sz="14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портал </a:t>
                      </a:r>
                      <a:r>
                        <a:rPr lang="ru-RU" sz="1400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вакансій</a:t>
                      </a:r>
                      <a:r>
                        <a:rPr lang="ru-RU" sz="14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400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Державної</a:t>
                      </a:r>
                      <a:r>
                        <a:rPr lang="ru-RU" sz="14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400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служби</a:t>
                      </a:r>
                      <a:r>
                        <a:rPr lang="ru-RU" sz="14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400" i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зайнятості</a:t>
                      </a:r>
                      <a:r>
                        <a:rPr lang="ru-RU" sz="1400" i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ru-RU" sz="1400" b="1" i="0" dirty="0">
                          <a:effectLst/>
                          <a:latin typeface="Calibri" panose="020F0502020204030204" pitchFamily="34" charset="0"/>
                        </a:rPr>
                        <a:t>https://jobportal.dcz.gov.ua/</a:t>
                      </a:r>
                      <a:r>
                        <a:rPr lang="ru-RU" sz="1400" i="0" dirty="0">
                          <a:effectLst/>
                          <a:latin typeface="Calibri" panose="020F0502020204030204" pitchFamily="34" charset="0"/>
                        </a:rPr>
                        <a:t>);</a:t>
                      </a:r>
                      <a:br>
                        <a:rPr lang="ru-RU" sz="1400" i="0" dirty="0"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ru-RU" sz="1400" i="0" dirty="0">
                          <a:effectLst/>
                          <a:latin typeface="Calibri" panose="020F0502020204030204" pitchFamily="34" charset="0"/>
                        </a:rPr>
                        <a:t>- </a:t>
                      </a:r>
                      <a:r>
                        <a:rPr lang="ru-RU" sz="1400" i="0" dirty="0" err="1">
                          <a:effectLst/>
                          <a:latin typeface="Calibri" panose="020F0502020204030204" pitchFamily="34" charset="0"/>
                        </a:rPr>
                        <a:t>зателефонувавши</a:t>
                      </a:r>
                      <a:r>
                        <a:rPr lang="ru-RU" sz="1400" i="0" dirty="0">
                          <a:effectLst/>
                          <a:latin typeface="Calibri" panose="020F0502020204030204" pitchFamily="34" charset="0"/>
                        </a:rPr>
                        <a:t> за номером телефону «</a:t>
                      </a:r>
                      <a:r>
                        <a:rPr lang="ru-RU" sz="1400" i="0" dirty="0" err="1">
                          <a:effectLst/>
                          <a:latin typeface="Calibri" panose="020F0502020204030204" pitchFamily="34" charset="0"/>
                        </a:rPr>
                        <a:t>гарячої</a:t>
                      </a:r>
                      <a:r>
                        <a:rPr lang="ru-RU" sz="1400" i="0" dirty="0">
                          <a:effectLst/>
                          <a:latin typeface="Calibri" panose="020F0502020204030204" pitchFamily="34" charset="0"/>
                        </a:rPr>
                        <a:t> </a:t>
                      </a:r>
                      <a:r>
                        <a:rPr lang="ru-RU" sz="1400" i="0" dirty="0" err="1">
                          <a:effectLst/>
                          <a:latin typeface="Calibri" panose="020F0502020204030204" pitchFamily="34" charset="0"/>
                        </a:rPr>
                        <a:t>лінії</a:t>
                      </a:r>
                      <a:r>
                        <a:rPr lang="ru-RU" sz="1400" i="0" dirty="0">
                          <a:effectLst/>
                          <a:latin typeface="Calibri" panose="020F0502020204030204" pitchFamily="34" charset="0"/>
                        </a:rPr>
                        <a:t>» - </a:t>
                      </a:r>
                      <a:r>
                        <a:rPr lang="ru-RU" sz="1400" b="1" i="0" dirty="0">
                          <a:effectLst/>
                          <a:latin typeface="Calibri" panose="020F0502020204030204" pitchFamily="34" charset="0"/>
                        </a:rPr>
                        <a:t>0635765756</a:t>
                      </a:r>
                      <a:r>
                        <a:rPr lang="ru-RU" sz="1400" i="0" dirty="0">
                          <a:effectLst/>
                          <a:latin typeface="Calibri" panose="020F0502020204030204" pitchFamily="34" charset="0"/>
                        </a:rPr>
                        <a:t>.</a:t>
                      </a:r>
                      <a:br>
                        <a:rPr lang="ru-RU" sz="1400" i="0" dirty="0">
                          <a:effectLst/>
                          <a:latin typeface="Calibri" panose="020F0502020204030204" pitchFamily="34" charset="0"/>
                        </a:rPr>
                      </a:br>
                      <a:endParaRPr lang="ru-RU" sz="1400" dirty="0">
                        <a:effectLst/>
                      </a:endParaRPr>
                    </a:p>
                  </a:txBody>
                  <a:tcPr marL="22860" marR="22860" marT="0" marB="0" anchor="b">
                    <a:lnL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590513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332261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 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 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971607" y="3244334"/>
            <a:ext cx="2487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dirty="0"/>
              <a:t> </a:t>
            </a: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564777" y="623225"/>
            <a:ext cx="5567082" cy="53860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 </a:t>
            </a:r>
            <a:r>
              <a:rPr kumimoji="0" lang="uk-UA" altLang="uk-UA" sz="38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uk-UA" altLang="uk-UA" sz="38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4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</a:rPr>
              <a:t>ПАМ'ЯТКИ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4800" b="1" i="0" u="none" strike="noStrike" cap="none" normalizeH="0" baseline="0" dirty="0" smtClean="0">
                <a:ln>
                  <a:noFill/>
                </a:ln>
                <a:solidFill>
                  <a:srgbClr val="00B050"/>
                </a:solidFill>
                <a:effectLst/>
                <a:latin typeface="+mj-lt"/>
              </a:rPr>
              <a:t>Тернопільської області</a:t>
            </a:r>
            <a:endParaRPr kumimoji="0" lang="uk-UA" altLang="uk-UA" sz="4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altLang="uk-UA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uk-UA" altLang="uk-UA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uk-UA" alt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kumimoji="0" lang="uk-UA" altLang="uk-UA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Онлайн путівник пам’ятками </a:t>
            </a:r>
            <a:endParaRPr kumimoji="0" lang="uk-UA" alt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   та визначними місцями </a:t>
            </a:r>
            <a:endParaRPr kumimoji="0" lang="uk-UA" alt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+mj-lt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+mj-lt"/>
                <a:cs typeface="Arial" panose="020B0604020202020204" pitchFamily="34" charset="0"/>
              </a:rPr>
              <a:t>   Тернопільської області</a:t>
            </a:r>
            <a:r>
              <a:rPr kumimoji="0" lang="uk-UA" altLang="uk-UA" sz="2400" b="0" i="1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kumimoji="0" lang="uk-UA" altLang="uk-UA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alt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/>
            </a:r>
            <a:br>
              <a:rPr kumimoji="0" lang="uk-UA" altLang="uk-UA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uk-UA" altLang="uk-UA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6" name="Picture 2" descr="https://lh7-rt.googleusercontent.com/slidesz/AGV_vUf4h96Gm8E3V8_phQpT7dJ2GCWfWpfMkALv3MeVaTHA_39gTIS70E7tvF929X7dbPhhbgI7CdOWYrt6vcQ3bVWwPhR70uveyn8bJMT7iQY8GojZkEUbG5wVUdsH2FhzvFEiGcMe7HW6xwXMrCM_EaE=s2048?key=0lvLWmPGS-5kXb7c2qOWDI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64943" y="623225"/>
            <a:ext cx="5184828" cy="5184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Прямая со стрелкой 6"/>
          <p:cNvCxnSpPr/>
          <p:nvPr/>
        </p:nvCxnSpPr>
        <p:spPr>
          <a:xfrm flipV="1">
            <a:off x="4471339" y="5307105"/>
            <a:ext cx="770966" cy="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219373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8640" y="3281039"/>
            <a:ext cx="4423953" cy="32213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Контакти дільничних офіцерів поліції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(пн-пт з 9.00 до 18.00)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р-н «Центр», +38 (067) 719 02 86;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р-н «Новий світ», +38 (067) 214 28 98;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р-н «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Оболоня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-Ринок», +38 (067) 214 29 26; 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р-н «Дружба», +38 (067) 214 28 59;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р-н «Східний-Бандери», +38 (067) 719 04 07;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р-н «Канада», +38 (067) 719 03 62;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р-н «БАМ-Текстильник», +38 (067) 214 29 29;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р-н «Аляска», +38 (067) 719 03 48;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р-н «БАМ-Ювілейний», +38 (067) 719 02 76;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р-н «БАМ-Петлюри», +38 (067) 214 29 14;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р-н «Дружба-Просвіти», +38 (067) 719 03 16;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с.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Іванківці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+38 (098) 161 63 69;</a:t>
            </a:r>
            <a:endParaRPr lang="uk-UA" sz="1200" dirty="0">
              <a:latin typeface="+mj-lt"/>
            </a:endParaRPr>
          </a:p>
          <a:p>
            <a:pPr>
              <a:spcBef>
                <a:spcPts val="1400"/>
              </a:spcBef>
              <a:spcAft>
                <a:spcPts val="1400"/>
              </a:spcAft>
            </a:pPr>
            <a:endParaRPr lang="uk-UA" sz="12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56962" y="475143"/>
            <a:ext cx="5294810" cy="60272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100" b="1" dirty="0" smtClean="0">
                <a:solidFill>
                  <a:srgbClr val="000000"/>
                </a:solidFill>
                <a:latin typeface="+mj-lt"/>
              </a:rPr>
              <a:t>Мобільна </a:t>
            </a:r>
            <a:r>
              <a:rPr lang="uk-UA" sz="1100" b="1" dirty="0">
                <a:solidFill>
                  <a:srgbClr val="000000"/>
                </a:solidFill>
                <a:latin typeface="+mj-lt"/>
              </a:rPr>
              <a:t>бригада соціально-психологічної допомоги особам, які постраждали від домашнього насильства та ГЗН, яка діє за підтримки </a:t>
            </a:r>
            <a:r>
              <a:rPr lang="en-US" sz="1100" b="1" dirty="0">
                <a:solidFill>
                  <a:srgbClr val="000000"/>
                </a:solidFill>
                <a:latin typeface="+mj-lt"/>
              </a:rPr>
              <a:t>UNFPA, </a:t>
            </a:r>
            <a:r>
              <a:rPr lang="uk-UA" sz="1100" b="1" dirty="0">
                <a:solidFill>
                  <a:srgbClr val="000000"/>
                </a:solidFill>
                <a:latin typeface="+mj-lt"/>
              </a:rPr>
              <a:t>Фонду ООН у галузі народонаселення / «</a:t>
            </a:r>
            <a:r>
              <a:rPr lang="uk-UA" sz="1100" b="1" dirty="0" smtClean="0">
                <a:solidFill>
                  <a:srgbClr val="000000"/>
                </a:solidFill>
                <a:latin typeface="+mj-lt"/>
              </a:rPr>
              <a:t>Ініціатива»</a:t>
            </a:r>
            <a:br>
              <a:rPr lang="uk-UA" sz="1100" b="1" dirty="0" smtClean="0">
                <a:solidFill>
                  <a:srgbClr val="000000"/>
                </a:solidFill>
                <a:latin typeface="+mj-lt"/>
              </a:rPr>
            </a:br>
            <a:r>
              <a:rPr lang="uk-UA" sz="1100" dirty="0" err="1" smtClean="0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100" dirty="0">
                <a:solidFill>
                  <a:srgbClr val="000000"/>
                </a:solidFill>
                <a:latin typeface="+mj-lt"/>
              </a:rPr>
              <a:t>.: + 38 (096) 033 20 43, +38 (050) 033 20 43</a:t>
            </a:r>
            <a:br>
              <a:rPr lang="uk-UA" sz="1100" dirty="0">
                <a:solidFill>
                  <a:srgbClr val="000000"/>
                </a:solidFill>
                <a:latin typeface="+mj-lt"/>
              </a:rPr>
            </a:br>
            <a:r>
              <a:rPr lang="uk-UA" sz="1100" dirty="0">
                <a:solidFill>
                  <a:srgbClr val="000000"/>
                </a:solidFill>
                <a:latin typeface="+mj-lt"/>
              </a:rPr>
              <a:t>пн-пт </a:t>
            </a:r>
            <a:r>
              <a:rPr lang="uk-UA" sz="1100" dirty="0" smtClean="0">
                <a:solidFill>
                  <a:srgbClr val="000000"/>
                </a:solidFill>
                <a:latin typeface="+mj-lt"/>
              </a:rPr>
              <a:t>09:00-18:00.</a:t>
            </a:r>
            <a:br>
              <a:rPr lang="uk-UA" sz="1100" dirty="0" smtClean="0">
                <a:solidFill>
                  <a:srgbClr val="000000"/>
                </a:solidFill>
                <a:latin typeface="+mj-lt"/>
              </a:rPr>
            </a:br>
            <a:r>
              <a:rPr lang="uk-UA" sz="11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100" dirty="0" smtClean="0">
                <a:solidFill>
                  <a:srgbClr val="000000"/>
                </a:solidFill>
                <a:latin typeface="+mj-lt"/>
              </a:rPr>
            </a:br>
            <a:r>
              <a:rPr lang="uk-UA" sz="1100" b="1" dirty="0" smtClean="0">
                <a:solidFill>
                  <a:srgbClr val="000000"/>
                </a:solidFill>
                <a:latin typeface="+mj-lt"/>
              </a:rPr>
              <a:t>Мобільні </a:t>
            </a:r>
            <a:r>
              <a:rPr lang="uk-UA" sz="1100" b="1" dirty="0">
                <a:solidFill>
                  <a:srgbClr val="000000"/>
                </a:solidFill>
                <a:latin typeface="+mj-lt"/>
              </a:rPr>
              <a:t>групи психосоціальної підтримки ГЗН особам, які постраждали від домашнього насильства або насильства за ознакою статі, що діють за підтримки </a:t>
            </a:r>
            <a:r>
              <a:rPr lang="en-US" sz="1100" b="1" dirty="0">
                <a:solidFill>
                  <a:srgbClr val="000000"/>
                </a:solidFill>
                <a:latin typeface="+mj-lt"/>
              </a:rPr>
              <a:t>UNFPA / </a:t>
            </a:r>
            <a:r>
              <a:rPr lang="uk-UA" sz="1100" b="1" dirty="0">
                <a:solidFill>
                  <a:srgbClr val="000000"/>
                </a:solidFill>
                <a:latin typeface="+mj-lt"/>
              </a:rPr>
              <a:t>Молодіжний благодійний фонд «Ініціатива»</a:t>
            </a:r>
            <a:br>
              <a:rPr lang="uk-UA" sz="1100" b="1" dirty="0">
                <a:solidFill>
                  <a:srgbClr val="000000"/>
                </a:solidFill>
                <a:latin typeface="+mj-lt"/>
              </a:rPr>
            </a:br>
            <a:r>
              <a:rPr lang="uk-UA" sz="11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100" dirty="0">
                <a:solidFill>
                  <a:srgbClr val="000000"/>
                </a:solidFill>
                <a:latin typeface="+mj-lt"/>
              </a:rPr>
              <a:t>.: +38 (096) 033 20 43, +38 (050) 033 20 43 </a:t>
            </a:r>
            <a:br>
              <a:rPr lang="uk-UA" sz="1100" dirty="0">
                <a:solidFill>
                  <a:srgbClr val="000000"/>
                </a:solidFill>
                <a:latin typeface="+mj-lt"/>
              </a:rPr>
            </a:br>
            <a:r>
              <a:rPr lang="uk-UA" sz="1100" dirty="0">
                <a:solidFill>
                  <a:srgbClr val="000000"/>
                </a:solidFill>
                <a:latin typeface="+mj-lt"/>
              </a:rPr>
              <a:t>пн-пт 09:00-18:00</a:t>
            </a:r>
            <a:r>
              <a:rPr lang="uk-UA" sz="1100" dirty="0" smtClean="0">
                <a:solidFill>
                  <a:srgbClr val="000000"/>
                </a:solidFill>
                <a:latin typeface="+mj-lt"/>
              </a:rPr>
              <a:t>.</a:t>
            </a:r>
            <a:br>
              <a:rPr lang="uk-UA" sz="1100" dirty="0" smtClean="0">
                <a:solidFill>
                  <a:srgbClr val="000000"/>
                </a:solidFill>
                <a:latin typeface="+mj-lt"/>
              </a:rPr>
            </a:br>
            <a:r>
              <a:rPr lang="uk-UA" sz="11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100" dirty="0" smtClean="0">
                <a:solidFill>
                  <a:srgbClr val="000000"/>
                </a:solidFill>
                <a:latin typeface="+mj-lt"/>
              </a:rPr>
            </a:br>
            <a:r>
              <a:rPr lang="uk-UA" sz="1100" dirty="0" smtClean="0">
                <a:latin typeface="+mj-lt"/>
              </a:rPr>
              <a:t> </a:t>
            </a:r>
            <a:r>
              <a:rPr lang="uk-UA" sz="1100" b="1" dirty="0" smtClean="0">
                <a:solidFill>
                  <a:srgbClr val="000000"/>
                </a:solidFill>
                <a:latin typeface="+mj-lt"/>
              </a:rPr>
              <a:t>Мобільна </a:t>
            </a:r>
            <a:r>
              <a:rPr lang="uk-UA" sz="1100" b="1" dirty="0">
                <a:solidFill>
                  <a:srgbClr val="000000"/>
                </a:solidFill>
                <a:latin typeface="+mj-lt"/>
              </a:rPr>
              <a:t>бригада соціально-психологічної допомоги особам, які постраждали від домашнього насильства (виїжджають за місцем перебування постраждалої особи) </a:t>
            </a:r>
            <a:br>
              <a:rPr lang="uk-UA" sz="1100" b="1" dirty="0">
                <a:solidFill>
                  <a:srgbClr val="000000"/>
                </a:solidFill>
                <a:latin typeface="+mj-lt"/>
              </a:rPr>
            </a:br>
            <a:r>
              <a:rPr lang="uk-UA" sz="11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100" dirty="0">
                <a:solidFill>
                  <a:srgbClr val="000000"/>
                </a:solidFill>
                <a:latin typeface="+mj-lt"/>
              </a:rPr>
              <a:t>. +38 (098) 174 77 41, +38 (0352) 235 592</a:t>
            </a:r>
            <a:br>
              <a:rPr lang="uk-UA" sz="1100" dirty="0">
                <a:solidFill>
                  <a:srgbClr val="000000"/>
                </a:solidFill>
                <a:latin typeface="+mj-lt"/>
              </a:rPr>
            </a:br>
            <a:r>
              <a:rPr lang="uk-UA" sz="1100" dirty="0">
                <a:solidFill>
                  <a:srgbClr val="000000"/>
                </a:solidFill>
                <a:latin typeface="+mj-lt"/>
              </a:rPr>
              <a:t>пн-чт. 08:00-17:30, пт </a:t>
            </a:r>
            <a:r>
              <a:rPr lang="uk-UA" sz="1100" dirty="0" smtClean="0">
                <a:solidFill>
                  <a:srgbClr val="000000"/>
                </a:solidFill>
                <a:latin typeface="+mj-lt"/>
              </a:rPr>
              <a:t>08:30-16:15</a:t>
            </a:r>
            <a:br>
              <a:rPr lang="uk-UA" sz="1100" dirty="0" smtClean="0">
                <a:solidFill>
                  <a:srgbClr val="000000"/>
                </a:solidFill>
                <a:latin typeface="+mj-lt"/>
              </a:rPr>
            </a:br>
            <a:r>
              <a:rPr lang="uk-UA" sz="11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100" dirty="0" smtClean="0">
                <a:solidFill>
                  <a:srgbClr val="000000"/>
                </a:solidFill>
                <a:latin typeface="+mj-lt"/>
              </a:rPr>
            </a:br>
            <a:r>
              <a:rPr lang="uk-UA" sz="1100" b="1" dirty="0" smtClean="0">
                <a:solidFill>
                  <a:srgbClr val="000000"/>
                </a:solidFill>
                <a:latin typeface="+mj-lt"/>
              </a:rPr>
              <a:t>Спеціалізована </a:t>
            </a:r>
            <a:r>
              <a:rPr lang="uk-UA" sz="1100" b="1" dirty="0">
                <a:solidFill>
                  <a:srgbClr val="000000"/>
                </a:solidFill>
                <a:latin typeface="+mj-lt"/>
              </a:rPr>
              <a:t>служба первинного соціально-психологічного консультування особам, які постраждали від домашнього насильства або насильства за ознакою статі</a:t>
            </a:r>
            <a:br>
              <a:rPr lang="uk-UA" sz="1100" b="1" dirty="0">
                <a:solidFill>
                  <a:srgbClr val="000000"/>
                </a:solidFill>
                <a:latin typeface="+mj-lt"/>
              </a:rPr>
            </a:br>
            <a:r>
              <a:rPr lang="uk-UA" sz="1100" dirty="0">
                <a:solidFill>
                  <a:srgbClr val="000000"/>
                </a:solidFill>
                <a:latin typeface="+mj-lt"/>
              </a:rPr>
              <a:t>м. Тернопіль вул. Медова 3</a:t>
            </a:r>
            <a:br>
              <a:rPr lang="uk-UA" sz="1100" dirty="0">
                <a:solidFill>
                  <a:srgbClr val="000000"/>
                </a:solidFill>
                <a:latin typeface="+mj-lt"/>
              </a:rPr>
            </a:br>
            <a:r>
              <a:rPr lang="uk-UA" sz="11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100" dirty="0">
                <a:solidFill>
                  <a:srgbClr val="000000"/>
                </a:solidFill>
                <a:latin typeface="+mj-lt"/>
              </a:rPr>
              <a:t>.: + 38 (098) 174 77 41</a:t>
            </a:r>
            <a:br>
              <a:rPr lang="uk-UA" sz="1100" dirty="0">
                <a:solidFill>
                  <a:srgbClr val="000000"/>
                </a:solidFill>
                <a:latin typeface="+mj-lt"/>
              </a:rPr>
            </a:br>
            <a:r>
              <a:rPr lang="uk-UA" sz="1100" dirty="0">
                <a:solidFill>
                  <a:srgbClr val="000000"/>
                </a:solidFill>
                <a:latin typeface="+mj-lt"/>
              </a:rPr>
              <a:t>пн-чт </a:t>
            </a:r>
            <a:r>
              <a:rPr lang="uk-UA" sz="1100" dirty="0" smtClean="0">
                <a:solidFill>
                  <a:srgbClr val="000000"/>
                </a:solidFill>
                <a:latin typeface="+mj-lt"/>
              </a:rPr>
              <a:t>08.00-17.30.</a:t>
            </a:r>
            <a:br>
              <a:rPr lang="uk-UA" sz="1100" dirty="0" smtClean="0">
                <a:solidFill>
                  <a:srgbClr val="000000"/>
                </a:solidFill>
                <a:latin typeface="+mj-lt"/>
              </a:rPr>
            </a:br>
            <a:r>
              <a:rPr lang="uk-UA" sz="11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100" dirty="0" smtClean="0">
                <a:solidFill>
                  <a:srgbClr val="000000"/>
                </a:solidFill>
                <a:latin typeface="+mj-lt"/>
              </a:rPr>
            </a:br>
            <a:r>
              <a:rPr lang="uk-UA" sz="1100" b="1" dirty="0" smtClean="0">
                <a:solidFill>
                  <a:srgbClr val="000000"/>
                </a:solidFill>
                <a:latin typeface="+mj-lt"/>
              </a:rPr>
              <a:t>Денний </a:t>
            </a:r>
            <a:r>
              <a:rPr lang="uk-UA" sz="1100" b="1" dirty="0">
                <a:solidFill>
                  <a:srgbClr val="000000"/>
                </a:solidFill>
                <a:latin typeface="+mj-lt"/>
              </a:rPr>
              <a:t>центр соціально-психологічної допомоги, особам які постраждали від домашнього насильства та/або насильства за ознакою статі з кризовою кімнатою</a:t>
            </a:r>
            <a:br>
              <a:rPr lang="uk-UA" sz="1100" b="1" dirty="0">
                <a:solidFill>
                  <a:srgbClr val="000000"/>
                </a:solidFill>
                <a:latin typeface="+mj-lt"/>
              </a:rPr>
            </a:br>
            <a:r>
              <a:rPr lang="uk-UA" sz="1100" dirty="0">
                <a:solidFill>
                  <a:srgbClr val="000000"/>
                </a:solidFill>
                <a:latin typeface="+mj-lt"/>
              </a:rPr>
              <a:t>м. Тернопіль, вул. М. Кривоноса, 14</a:t>
            </a:r>
            <a:br>
              <a:rPr lang="uk-UA" sz="1100" dirty="0">
                <a:solidFill>
                  <a:srgbClr val="000000"/>
                </a:solidFill>
                <a:latin typeface="+mj-lt"/>
              </a:rPr>
            </a:br>
            <a:r>
              <a:rPr lang="uk-UA" sz="11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100" dirty="0">
                <a:solidFill>
                  <a:srgbClr val="000000"/>
                </a:solidFill>
                <a:latin typeface="+mj-lt"/>
              </a:rPr>
              <a:t>. +38 (067) 118 98 85</a:t>
            </a:r>
            <a:br>
              <a:rPr lang="uk-UA" sz="1100" dirty="0">
                <a:solidFill>
                  <a:srgbClr val="000000"/>
                </a:solidFill>
                <a:latin typeface="+mj-lt"/>
              </a:rPr>
            </a:br>
            <a:r>
              <a:rPr lang="uk-UA" sz="1100" dirty="0">
                <a:solidFill>
                  <a:srgbClr val="000000"/>
                </a:solidFill>
                <a:latin typeface="+mj-lt"/>
              </a:rPr>
              <a:t>пн-пт 09:00-18:00.</a:t>
            </a:r>
            <a:endParaRPr lang="uk-UA" sz="1100" dirty="0">
              <a:latin typeface="+mj-lt"/>
            </a:endParaRPr>
          </a:p>
          <a:p>
            <a:r>
              <a:rPr lang="uk-UA" sz="1100" dirty="0">
                <a:latin typeface="+mj-lt"/>
              </a:rPr>
              <a:t/>
            </a:r>
            <a:br>
              <a:rPr lang="uk-UA" sz="1100" dirty="0">
                <a:latin typeface="+mj-lt"/>
              </a:rPr>
            </a:br>
            <a:endParaRPr lang="uk-UA" sz="11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30" y="475143"/>
            <a:ext cx="4450694" cy="250425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7890181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4BAF6A24-4ECF-4F26-AAE3-EE8BD08C1B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7</a:t>
            </a:fld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661217" y="1063380"/>
            <a:ext cx="433163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dirty="0">
                <a:latin typeface="+mj-lt"/>
              </a:rPr>
              <a:t>Заклади загальної освіти - 52</a:t>
            </a:r>
          </a:p>
          <a:p>
            <a:r>
              <a:rPr lang="uk-UA" sz="1400" dirty="0">
                <a:latin typeface="+mj-lt"/>
              </a:rPr>
              <a:t>Вищі навчальні заклади - 7</a:t>
            </a:r>
          </a:p>
          <a:p>
            <a:r>
              <a:rPr lang="uk-UA" sz="1400" dirty="0">
                <a:latin typeface="+mj-lt"/>
              </a:rPr>
              <a:t>Дошкільні заклади - 36</a:t>
            </a:r>
          </a:p>
          <a:p>
            <a:r>
              <a:rPr lang="uk-UA" sz="1400" dirty="0" err="1">
                <a:latin typeface="+mj-lt"/>
              </a:rPr>
              <a:t>Інклюзивно</a:t>
            </a:r>
            <a:r>
              <a:rPr lang="uk-UA" sz="1400" dirty="0">
                <a:latin typeface="+mj-lt"/>
              </a:rPr>
              <a:t>-ресурсні центри </a:t>
            </a:r>
            <a:r>
              <a:rPr lang="uk-UA" sz="1400" dirty="0" smtClean="0">
                <a:latin typeface="+mj-lt"/>
              </a:rPr>
              <a:t>– 1</a:t>
            </a:r>
          </a:p>
          <a:p>
            <a:endParaRPr lang="uk-UA" sz="1400" dirty="0">
              <a:latin typeface="+mj-lt"/>
            </a:endParaRPr>
          </a:p>
          <a:p>
            <a:r>
              <a:rPr lang="uk-UA" sz="1400" dirty="0">
                <a:latin typeface="+mj-lt"/>
              </a:rPr>
              <a:t>Бібліотеки - 19</a:t>
            </a:r>
          </a:p>
          <a:p>
            <a:r>
              <a:rPr lang="uk-UA" sz="1400" dirty="0">
                <a:latin typeface="+mj-lt"/>
              </a:rPr>
              <a:t>Дитячо-юнацькі спортивні заклади - 0</a:t>
            </a:r>
          </a:p>
          <a:p>
            <a:r>
              <a:rPr lang="uk-UA" sz="1400" dirty="0">
                <a:latin typeface="+mj-lt"/>
              </a:rPr>
              <a:t>Клуби, будинки культури - 10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661217" y="377995"/>
            <a:ext cx="433163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200" b="1" dirty="0" smtClean="0">
                <a:solidFill>
                  <a:srgbClr val="00B050"/>
                </a:solidFill>
                <a:latin typeface="+mj-lt"/>
              </a:rPr>
              <a:t>Освіта та культура:</a:t>
            </a:r>
            <a:endParaRPr lang="uk-UA" sz="3200" b="1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712823" y="1063380"/>
            <a:ext cx="54686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b="1" dirty="0" smtClean="0">
                <a:solidFill>
                  <a:srgbClr val="00B050"/>
                </a:solidFill>
                <a:latin typeface="+mj-lt"/>
              </a:rPr>
              <a:t>Школи:</a:t>
            </a:r>
            <a:br>
              <a:rPr lang="uk-UA" sz="1400" b="1" dirty="0" smtClean="0">
                <a:solidFill>
                  <a:srgbClr val="00B050"/>
                </a:solidFill>
                <a:latin typeface="+mj-lt"/>
              </a:rPr>
            </a:br>
            <a:endParaRPr lang="uk-UA" sz="1400" b="1" dirty="0" smtClean="0">
              <a:solidFill>
                <a:srgbClr val="00B050"/>
              </a:solidFill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712823" y="1651813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Тернопільський обласний ліцей “Знамення”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Климентія Шептицького, 53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(097) 665 22 50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3"/>
              </a:rPr>
              <a:t>znamennia@gmail.com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спеціальна школа Тернопільської обласної ради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Лесі Українки, 9а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24 30 62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4"/>
              </a:rPr>
              <a:t>ter.spec.school@gmail.com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4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4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5"/>
              </a:rPr>
              <a:t>http://school-internat.in.ua/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навчально-виховний комплекс “Загальноосвітня школа І-ІІІ ступенів-правовий ліцей №2”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Новий Світ, 11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52 57 96, 25 88 98, 25 94 74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6"/>
              </a:rPr>
              <a:t>tzschool2@ukr.net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6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6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7"/>
              </a:rPr>
              <a:t>https://2.school-info.te.ua</a:t>
            </a:r>
            <a:r>
              <a:rPr lang="en-US" sz="1200" u="sng" dirty="0" smtClean="0">
                <a:solidFill>
                  <a:srgbClr val="1155CC"/>
                </a:solidFill>
                <a:latin typeface="+mj-lt"/>
                <a:hlinkClick r:id="rId7"/>
              </a:rPr>
              <a:t>/</a:t>
            </a:r>
            <a:r>
              <a:rPr lang="uk-UA" sz="1200" u="sng" dirty="0" smtClean="0">
                <a:solidFill>
                  <a:srgbClr val="1155CC"/>
                </a:solidFill>
                <a:latin typeface="+mj-lt"/>
              </a:rPr>
              <a:t/>
            </a:r>
            <a:br>
              <a:rPr lang="uk-UA" sz="1200" u="sng" dirty="0" smtClean="0">
                <a:solidFill>
                  <a:srgbClr val="1155CC"/>
                </a:solidFill>
                <a:latin typeface="+mj-lt"/>
              </a:rPr>
            </a:br>
            <a:r>
              <a:rPr lang="uk-UA" sz="1200" u="sng" dirty="0" smtClean="0">
                <a:solidFill>
                  <a:srgbClr val="1155CC"/>
                </a:solidFill>
                <a:latin typeface="+mj-lt"/>
              </a:rPr>
              <a:t/>
            </a:r>
            <a:br>
              <a:rPr lang="uk-UA" sz="1200" u="sng" dirty="0" smtClean="0">
                <a:solidFill>
                  <a:srgbClr val="1155CC"/>
                </a:solidFill>
                <a:latin typeface="+mj-lt"/>
              </a:rPr>
            </a:br>
            <a:r>
              <a:rPr lang="uk-UA" sz="1200" b="1" dirty="0">
                <a:latin typeface="+mj-lt"/>
              </a:rPr>
              <a:t>Тернопільська спеціалізована школа І-ІІІ ступенів № 3 з поглибленим вивченням іноземних мов </a:t>
            </a:r>
            <a:br>
              <a:rPr lang="uk-UA" sz="1200" b="1" dirty="0">
                <a:latin typeface="+mj-lt"/>
              </a:rPr>
            </a:br>
            <a:r>
              <a:rPr lang="uk-UA" sz="1200" dirty="0">
                <a:latin typeface="+mj-lt"/>
              </a:rPr>
              <a:t>м. Тернопіль, вул. Грушевського, 3</a:t>
            </a:r>
            <a:br>
              <a:rPr lang="uk-UA" sz="1200" dirty="0">
                <a:latin typeface="+mj-lt"/>
              </a:rPr>
            </a:br>
            <a:r>
              <a:rPr lang="uk-UA" sz="1200" dirty="0" err="1">
                <a:latin typeface="+mj-lt"/>
              </a:rPr>
              <a:t>Тел</a:t>
            </a:r>
            <a:r>
              <a:rPr lang="uk-UA" sz="1200" dirty="0">
                <a:latin typeface="+mj-lt"/>
              </a:rPr>
              <a:t>.: (0352) 52 13 17</a:t>
            </a:r>
            <a:br>
              <a:rPr lang="uk-UA" sz="1200" dirty="0">
                <a:latin typeface="+mj-lt"/>
              </a:rPr>
            </a:br>
            <a:r>
              <a:rPr lang="en-US" sz="1200" u="sng" dirty="0">
                <a:latin typeface="+mj-lt"/>
                <a:hlinkClick r:id="rId8"/>
              </a:rPr>
              <a:t>centrschool3@ukr.net</a:t>
            </a:r>
            <a:r>
              <a:rPr lang="en-US" sz="1200" dirty="0">
                <a:latin typeface="+mj-lt"/>
                <a:hlinkClick r:id="rId8"/>
              </a:rPr>
              <a:t/>
            </a:r>
            <a:br>
              <a:rPr lang="en-US" sz="1200" dirty="0">
                <a:latin typeface="+mj-lt"/>
                <a:hlinkClick r:id="rId8"/>
              </a:rPr>
            </a:br>
            <a:r>
              <a:rPr lang="en-US" sz="1200" u="sng" dirty="0">
                <a:latin typeface="+mj-lt"/>
                <a:hlinkClick r:id="rId9"/>
              </a:rPr>
              <a:t>https://school3.com.ua/</a:t>
            </a:r>
            <a:r>
              <a:rPr lang="en-US" sz="1200" dirty="0">
                <a:latin typeface="+mj-lt"/>
              </a:rPr>
              <a:t> </a:t>
            </a:r>
            <a:endParaRPr lang="uk-UA" sz="1200" dirty="0">
              <a:latin typeface="+mj-lt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217" y="3063709"/>
            <a:ext cx="4163772" cy="311241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3019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4BAF6A24-4ECF-4F26-AAE3-EE8BD08C1B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8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85452" y="3251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9302" y="455959"/>
            <a:ext cx="5176150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ТЕРНОПІЛЬСЬКА ЗАГАЛЬНООСВІТНЯ ШКОЛА І-ІІІ СТУПЕНІВ №4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Грушевського, 2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52 68 30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3"/>
              </a:rPr>
              <a:t>https://school4.te.ua/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СПЕЦІАЛІЗОВАНА ШКОЛА І-ІІІ СТУПЕНІВ №5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b="1" dirty="0">
                <a:solidFill>
                  <a:srgbClr val="000000"/>
                </a:solidFill>
                <a:latin typeface="+mj-lt"/>
              </a:rPr>
              <a:t>З ПОГЛИБЛЕНИМ ВИВЧЕННЯМ ІНОЗЕМНИХ МОВ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Камінна, 2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25 09 69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4"/>
              </a:rPr>
              <a:t>https://5.school-info.te.ua/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ТНВК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“Школа-ліцей №6 ім. Н. Яремчука”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Руська, 6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25 44 16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5"/>
              </a:rPr>
              <a:t>https://shkola-licej6.te.ua/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СПЕЦІАЛІЗОВАНА ШКОЛА </a:t>
            </a:r>
            <a:r>
              <a:rPr lang="en-US" sz="1200" b="1" dirty="0">
                <a:solidFill>
                  <a:srgbClr val="000000"/>
                </a:solidFill>
                <a:latin typeface="+mj-lt"/>
              </a:rPr>
              <a:t>I-III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СТУПЕНІВ №7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b="1" dirty="0">
                <a:solidFill>
                  <a:srgbClr val="000000"/>
                </a:solidFill>
                <a:latin typeface="+mj-lt"/>
              </a:rPr>
              <a:t>З ПОГЛИБЛЕНИМ ВИВЧЕННЯМ ІНОЗЕМНИХ МОВ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Юності, 11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53 69 79, (0352) 53 55 03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6"/>
              </a:rPr>
              <a:t>school7tr@ukr.net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6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6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7"/>
              </a:rPr>
              <a:t>https://7.school-info.te.ua/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загальноосвітня школа І-ІІІ ступенів №8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Шкільна, 2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22 55 08, (0352) 22 55 04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8"/>
              </a:rPr>
              <a:t>school8ternopil@ukr.net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8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8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9"/>
              </a:rPr>
              <a:t>http://school-8.com.ua/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u="sng" dirty="0" smtClean="0">
                <a:solidFill>
                  <a:srgbClr val="1155CC"/>
                </a:solidFill>
                <a:latin typeface="+mj-lt"/>
              </a:rPr>
              <a:t/>
            </a:r>
            <a:br>
              <a:rPr lang="uk-UA" sz="1200" u="sng" dirty="0" smtClean="0">
                <a:solidFill>
                  <a:srgbClr val="1155CC"/>
                </a:solidFill>
                <a:latin typeface="+mj-lt"/>
              </a:rPr>
            </a:br>
            <a:r>
              <a:rPr lang="uk-UA" sz="1200" u="sng" dirty="0" smtClean="0">
                <a:solidFill>
                  <a:srgbClr val="1155CC"/>
                </a:solidFill>
                <a:latin typeface="+mj-lt"/>
              </a:rPr>
              <a:t/>
            </a:r>
            <a:br>
              <a:rPr lang="uk-UA" sz="1200" u="sng" dirty="0" smtClean="0">
                <a:solidFill>
                  <a:srgbClr val="1155CC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24492" y="430664"/>
            <a:ext cx="6096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b="1" dirty="0">
                <a:solidFill>
                  <a:srgbClr val="000000"/>
                </a:solidFill>
                <a:latin typeface="+mj-lt"/>
              </a:rPr>
              <a:t>Тернопільський навчально-виховний комплекс "Загальноосвітня школа І-ІІІ ступенів-економічний ліцей №9 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>
                <a:solidFill>
                  <a:srgbClr val="000000"/>
                </a:solidFill>
                <a:latin typeface="+mj-lt"/>
              </a:rPr>
              <a:t>м. Тернопіль, вул. Іванни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Блажкевич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1а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43 56 87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0"/>
              </a:rPr>
              <a:t>tnvkzosh.9@gmail.com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10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10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1"/>
              </a:rPr>
              <a:t>https://9.school-info.te.ua/</a:t>
            </a: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загальноосвітня школа І-ІІІ ступенів №10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Лесі Українки, 3 А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24 14 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>96</a:t>
            </a:r>
          </a:p>
          <a:p>
            <a:r>
              <a:rPr lang="en-US" sz="1200" u="sng" dirty="0">
                <a:latin typeface="+mj-lt"/>
                <a:hlinkClick r:id="rId12"/>
              </a:rPr>
              <a:t>school10ter@gmail.com</a:t>
            </a:r>
            <a:r>
              <a:rPr lang="en-US" sz="1200" dirty="0">
                <a:latin typeface="+mj-lt"/>
                <a:hlinkClick r:id="rId12"/>
              </a:rPr>
              <a:t/>
            </a:r>
            <a:br>
              <a:rPr lang="en-US" sz="1200" dirty="0">
                <a:latin typeface="+mj-lt"/>
                <a:hlinkClick r:id="rId12"/>
              </a:rPr>
            </a:br>
            <a:r>
              <a:rPr lang="en-US" sz="1200" u="sng" dirty="0">
                <a:latin typeface="+mj-lt"/>
                <a:hlinkClick r:id="rId13"/>
              </a:rPr>
              <a:t>https://10.school-info.te.ua/</a:t>
            </a:r>
            <a:r>
              <a:rPr lang="en-US" sz="1200" dirty="0">
                <a:latin typeface="+mj-lt"/>
              </a:rPr>
              <a:t> </a:t>
            </a:r>
            <a:r>
              <a:rPr lang="uk-UA" sz="1200" dirty="0" smtClean="0">
                <a:latin typeface="+mj-lt"/>
              </a:rPr>
              <a:t/>
            </a:r>
            <a:br>
              <a:rPr lang="uk-UA" sz="1200" dirty="0" smtClean="0">
                <a:latin typeface="+mj-lt"/>
              </a:rPr>
            </a:br>
            <a:endParaRPr lang="en-US" sz="1200" dirty="0">
              <a:latin typeface="+mj-lt"/>
            </a:endParaRPr>
          </a:p>
          <a:p>
            <a:r>
              <a:rPr lang="uk-UA" sz="1200" b="1" dirty="0">
                <a:latin typeface="+mj-lt"/>
              </a:rPr>
              <a:t>Тернопільська загальноосвітня школа І-ІІІ ступенів №11 </a:t>
            </a:r>
            <a:br>
              <a:rPr lang="uk-UA" sz="1200" b="1" dirty="0">
                <a:latin typeface="+mj-lt"/>
              </a:rPr>
            </a:br>
            <a:r>
              <a:rPr lang="uk-UA" sz="1200" dirty="0" err="1">
                <a:latin typeface="+mj-lt"/>
              </a:rPr>
              <a:t>м.Тернопіль</a:t>
            </a:r>
            <a:r>
              <a:rPr lang="uk-UA" sz="1200" dirty="0">
                <a:latin typeface="+mj-lt"/>
              </a:rPr>
              <a:t>, вул. Генерала Мирона Тарнавського, 6</a:t>
            </a:r>
            <a:br>
              <a:rPr lang="uk-UA" sz="1200" dirty="0">
                <a:latin typeface="+mj-lt"/>
              </a:rPr>
            </a:br>
            <a:r>
              <a:rPr lang="uk-UA" sz="1200" dirty="0" err="1">
                <a:latin typeface="+mj-lt"/>
              </a:rPr>
              <a:t>Тел</a:t>
            </a:r>
            <a:r>
              <a:rPr lang="uk-UA" sz="1200" dirty="0">
                <a:latin typeface="+mj-lt"/>
              </a:rPr>
              <a:t>.: (0352) 26 91 21</a:t>
            </a:r>
            <a:br>
              <a:rPr lang="uk-UA" sz="1200" dirty="0">
                <a:latin typeface="+mj-lt"/>
              </a:rPr>
            </a:br>
            <a:r>
              <a:rPr lang="uk-UA" sz="1200" u="sng" dirty="0">
                <a:latin typeface="+mj-lt"/>
                <a:hlinkClick r:id="rId14"/>
              </a:rPr>
              <a:t>11</a:t>
            </a:r>
            <a:r>
              <a:rPr lang="en-US" sz="1200" u="sng" dirty="0">
                <a:latin typeface="+mj-lt"/>
                <a:hlinkClick r:id="rId14"/>
              </a:rPr>
              <a:t>schoolternopil@gmail.com</a:t>
            </a:r>
            <a:r>
              <a:rPr lang="en-US" sz="1200" dirty="0">
                <a:latin typeface="+mj-lt"/>
                <a:hlinkClick r:id="rId14"/>
              </a:rPr>
              <a:t/>
            </a:r>
            <a:br>
              <a:rPr lang="en-US" sz="1200" dirty="0">
                <a:latin typeface="+mj-lt"/>
                <a:hlinkClick r:id="rId14"/>
              </a:rPr>
            </a:br>
            <a:r>
              <a:rPr lang="en-US" sz="1200" u="sng" dirty="0">
                <a:latin typeface="+mj-lt"/>
                <a:hlinkClick r:id="rId15"/>
              </a:rPr>
              <a:t>https://11.school-info.te.ua/</a:t>
            </a:r>
            <a:r>
              <a:rPr lang="en-US" sz="1200" dirty="0">
                <a:latin typeface="+mj-lt"/>
              </a:rPr>
              <a:t> </a:t>
            </a:r>
            <a:r>
              <a:rPr lang="uk-UA" sz="1200" dirty="0" smtClean="0">
                <a:latin typeface="+mj-lt"/>
              </a:rPr>
              <a:t/>
            </a:r>
            <a:br>
              <a:rPr lang="uk-UA" sz="1200" dirty="0" smtClean="0">
                <a:latin typeface="+mj-lt"/>
              </a:rPr>
            </a:br>
            <a:endParaRPr lang="en-US" sz="1200" dirty="0">
              <a:latin typeface="+mj-lt"/>
            </a:endParaRPr>
          </a:p>
          <a:p>
            <a:r>
              <a:rPr lang="uk-UA" sz="1200" b="1" dirty="0">
                <a:latin typeface="+mj-lt"/>
              </a:rPr>
              <a:t>Тернопільська загальноосвітня школа І-ІІІ ступенів №13 імені Андрія Юркевича</a:t>
            </a:r>
            <a:r>
              <a:rPr lang="uk-UA" sz="1200" dirty="0">
                <a:latin typeface="+mj-lt"/>
              </a:rPr>
              <a:t/>
            </a:r>
            <a:br>
              <a:rPr lang="uk-UA" sz="1200" dirty="0">
                <a:latin typeface="+mj-lt"/>
              </a:rPr>
            </a:br>
            <a:r>
              <a:rPr lang="uk-UA" sz="1200" dirty="0" err="1">
                <a:latin typeface="+mj-lt"/>
              </a:rPr>
              <a:t>м.Тернопіль</a:t>
            </a:r>
            <a:r>
              <a:rPr lang="uk-UA" sz="1200" dirty="0">
                <a:latin typeface="+mj-lt"/>
              </a:rPr>
              <a:t>, вул. Князя Василя Костянтина Острозького, 51</a:t>
            </a:r>
            <a:br>
              <a:rPr lang="uk-UA" sz="1200" dirty="0">
                <a:latin typeface="+mj-lt"/>
              </a:rPr>
            </a:br>
            <a:r>
              <a:rPr lang="uk-UA" sz="1200" dirty="0" err="1">
                <a:latin typeface="+mj-lt"/>
              </a:rPr>
              <a:t>Тел</a:t>
            </a:r>
            <a:r>
              <a:rPr lang="uk-UA" sz="1200" dirty="0">
                <a:latin typeface="+mj-lt"/>
              </a:rPr>
              <a:t>.: (0352) 52 31 61</a:t>
            </a:r>
            <a:br>
              <a:rPr lang="uk-UA" sz="1200" dirty="0">
                <a:latin typeface="+mj-lt"/>
              </a:rPr>
            </a:br>
            <a:r>
              <a:rPr lang="en-US" sz="1200" u="sng" dirty="0">
                <a:latin typeface="+mj-lt"/>
                <a:hlinkClick r:id="rId16"/>
              </a:rPr>
              <a:t>school-licey_13@ukr.net</a:t>
            </a:r>
            <a:r>
              <a:rPr lang="en-US" sz="1200" dirty="0">
                <a:latin typeface="+mj-lt"/>
                <a:hlinkClick r:id="rId16"/>
              </a:rPr>
              <a:t/>
            </a:r>
            <a:br>
              <a:rPr lang="en-US" sz="1200" dirty="0">
                <a:latin typeface="+mj-lt"/>
                <a:hlinkClick r:id="rId16"/>
              </a:rPr>
            </a:br>
            <a:r>
              <a:rPr lang="en-US" sz="1200" dirty="0">
                <a:latin typeface="+mj-lt"/>
                <a:hlinkClick r:id="rId17"/>
              </a:rPr>
              <a:t>http://13school.te.ua</a:t>
            </a:r>
            <a:r>
              <a:rPr lang="en-US" sz="1200" dirty="0" smtClean="0">
                <a:latin typeface="+mj-lt"/>
                <a:hlinkClick r:id="rId17"/>
              </a:rPr>
              <a:t>/</a:t>
            </a:r>
            <a:r>
              <a:rPr lang="uk-UA" sz="1200" dirty="0" smtClean="0">
                <a:latin typeface="+mj-lt"/>
              </a:rPr>
              <a:t> </a:t>
            </a:r>
            <a:br>
              <a:rPr lang="uk-UA" sz="1200" dirty="0" smtClean="0">
                <a:latin typeface="+mj-lt"/>
              </a:rPr>
            </a:br>
            <a:endParaRPr lang="en-US" sz="1200" dirty="0">
              <a:latin typeface="+mj-lt"/>
            </a:endParaRPr>
          </a:p>
          <a:p>
            <a:r>
              <a:rPr lang="uk-UA" sz="1200" b="1" dirty="0">
                <a:latin typeface="+mj-lt"/>
              </a:rPr>
              <a:t>ТЕРНОПІЛЬСЬКА ЗАГАЛЬНООСВІТНЯ ШКОЛА І-ІІІ СТУПЕНІВ №14 ІМ. Б. ЛЕПКОГО </a:t>
            </a:r>
            <a:r>
              <a:rPr lang="uk-UA" sz="1200" dirty="0">
                <a:latin typeface="+mj-lt"/>
              </a:rPr>
              <a:t/>
            </a:r>
            <a:br>
              <a:rPr lang="uk-UA" sz="1200" dirty="0">
                <a:latin typeface="+mj-lt"/>
              </a:rPr>
            </a:br>
            <a:r>
              <a:rPr lang="uk-UA" sz="1200" dirty="0" err="1">
                <a:latin typeface="+mj-lt"/>
              </a:rPr>
              <a:t>м.Тернопіль</a:t>
            </a:r>
            <a:r>
              <a:rPr lang="uk-UA" sz="1200" dirty="0">
                <a:latin typeface="+mj-lt"/>
              </a:rPr>
              <a:t>, вул. Клима </a:t>
            </a:r>
            <a:r>
              <a:rPr lang="uk-UA" sz="1200" dirty="0" err="1">
                <a:latin typeface="+mj-lt"/>
              </a:rPr>
              <a:t>Сувури</a:t>
            </a:r>
            <a:r>
              <a:rPr lang="uk-UA" sz="1200" dirty="0">
                <a:latin typeface="+mj-lt"/>
              </a:rPr>
              <a:t>, 1</a:t>
            </a:r>
            <a:br>
              <a:rPr lang="uk-UA" sz="1200" dirty="0">
                <a:latin typeface="+mj-lt"/>
              </a:rPr>
            </a:br>
            <a:r>
              <a:rPr lang="uk-UA" sz="1200" dirty="0" err="1">
                <a:latin typeface="+mj-lt"/>
              </a:rPr>
              <a:t>Тел</a:t>
            </a:r>
            <a:r>
              <a:rPr lang="uk-UA" sz="1200" dirty="0">
                <a:latin typeface="+mj-lt"/>
              </a:rPr>
              <a:t>.: (0352) 24 34 26</a:t>
            </a:r>
            <a:br>
              <a:rPr lang="uk-UA" sz="1200" dirty="0">
                <a:latin typeface="+mj-lt"/>
              </a:rPr>
            </a:br>
            <a:r>
              <a:rPr lang="en-US" sz="1200" u="sng" dirty="0">
                <a:latin typeface="+mj-lt"/>
                <a:hlinkClick r:id="rId18"/>
              </a:rPr>
              <a:t>oksi_dobro@ukr.net</a:t>
            </a:r>
            <a:r>
              <a:rPr lang="en-US" sz="1200" dirty="0">
                <a:latin typeface="+mj-lt"/>
                <a:hlinkClick r:id="rId18"/>
              </a:rPr>
              <a:t/>
            </a:r>
            <a:br>
              <a:rPr lang="en-US" sz="1200" dirty="0">
                <a:latin typeface="+mj-lt"/>
                <a:hlinkClick r:id="rId18"/>
              </a:rPr>
            </a:br>
            <a:r>
              <a:rPr lang="en-US" sz="1200" u="sng" dirty="0">
                <a:latin typeface="+mj-lt"/>
                <a:hlinkClick r:id="rId19"/>
              </a:rPr>
              <a:t>https://school14tr.com.ua/</a:t>
            </a:r>
            <a:r>
              <a:rPr lang="en-US" sz="1200" dirty="0">
                <a:latin typeface="+mj-lt"/>
              </a:rPr>
              <a:t> </a:t>
            </a:r>
            <a:endParaRPr lang="uk-U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70757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Номер слайда 27">
            <a:extLst>
              <a:ext uri="{FF2B5EF4-FFF2-40B4-BE49-F238E27FC236}">
                <a16:creationId xmlns:a16="http://schemas.microsoft.com/office/drawing/2014/main" id="{4BAF6A24-4ECF-4F26-AAE3-EE8BD08C1B7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 rtlCol="0"/>
          <a:lstStyle/>
          <a:p>
            <a:pPr rtl="0"/>
            <a:fld id="{DCB4E619-4CA9-4A22-920F-20396BF50470}" type="slidenum">
              <a:rPr lang="ru-RU" smtClean="0"/>
              <a:pPr rtl="0"/>
              <a:t>9</a:t>
            </a:fld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5585452" y="325147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B050"/>
                </a:solidFill>
                <a:latin typeface="+mj-lt"/>
              </a:rPr>
              <a:t/>
            </a:r>
            <a:br>
              <a:rPr lang="uk-UA" sz="1200" b="1" dirty="0" smtClean="0">
                <a:solidFill>
                  <a:srgbClr val="00B050"/>
                </a:solidFill>
                <a:latin typeface="+mj-lt"/>
              </a:rPr>
            </a:br>
            <a:endParaRPr lang="uk-UA" sz="1200" dirty="0">
              <a:latin typeface="+mj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9634" y="153696"/>
            <a:ext cx="5529943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200" dirty="0">
              <a:latin typeface="+mj-lt"/>
            </a:endParaRPr>
          </a:p>
          <a:p>
            <a:r>
              <a:rPr lang="uk-UA" sz="1200" b="1" dirty="0">
                <a:latin typeface="+mj-lt"/>
              </a:rPr>
              <a:t>Тернопільський навчально-виховний комплекс “Загальноосвітня школа І-ІІІ ступенів-медичний ліцей №15 імені Лесі Українки” </a:t>
            </a:r>
            <a:br>
              <a:rPr lang="uk-UA" sz="1200" b="1" dirty="0">
                <a:latin typeface="+mj-lt"/>
              </a:rPr>
            </a:br>
            <a:r>
              <a:rPr lang="uk-UA" sz="1200" dirty="0">
                <a:latin typeface="+mj-lt"/>
              </a:rPr>
              <a:t>м. Тернопіль, вул. </a:t>
            </a:r>
            <a:r>
              <a:rPr lang="uk-UA" sz="1200" dirty="0" err="1">
                <a:latin typeface="+mj-lt"/>
              </a:rPr>
              <a:t>Л.Українки</a:t>
            </a:r>
            <a:r>
              <a:rPr lang="uk-UA" sz="1200" dirty="0">
                <a:latin typeface="+mj-lt"/>
              </a:rPr>
              <a:t>, 23 </a:t>
            </a:r>
            <a:br>
              <a:rPr lang="uk-UA" sz="1200" dirty="0">
                <a:latin typeface="+mj-lt"/>
              </a:rPr>
            </a:br>
            <a:r>
              <a:rPr lang="uk-UA" sz="1200" dirty="0" err="1">
                <a:latin typeface="+mj-lt"/>
              </a:rPr>
              <a:t>Тел</a:t>
            </a:r>
            <a:r>
              <a:rPr lang="uk-UA" sz="1200" dirty="0">
                <a:latin typeface="+mj-lt"/>
              </a:rPr>
              <a:t>.: (0352) 24 35 83</a:t>
            </a:r>
            <a:br>
              <a:rPr lang="uk-UA" sz="1200" dirty="0">
                <a:latin typeface="+mj-lt"/>
              </a:rPr>
            </a:br>
            <a:r>
              <a:rPr lang="en-US" sz="1200" u="sng" dirty="0">
                <a:latin typeface="+mj-lt"/>
                <a:hlinkClick r:id="rId3"/>
              </a:rPr>
              <a:t>skhool_15@ukr.net</a:t>
            </a:r>
            <a:r>
              <a:rPr lang="en-US" sz="1200" dirty="0">
                <a:latin typeface="+mj-lt"/>
                <a:hlinkClick r:id="rId3"/>
              </a:rPr>
              <a:t/>
            </a:r>
            <a:br>
              <a:rPr lang="en-US" sz="1200" dirty="0">
                <a:latin typeface="+mj-lt"/>
                <a:hlinkClick r:id="rId3"/>
              </a:rPr>
            </a:br>
            <a:r>
              <a:rPr lang="en-US" sz="1200" u="sng" dirty="0">
                <a:latin typeface="+mj-lt"/>
                <a:hlinkClick r:id="rId4"/>
              </a:rPr>
              <a:t>http://tnvk15.te.sch.in.ua</a:t>
            </a:r>
            <a:r>
              <a:rPr lang="en-US" sz="1200" u="sng" dirty="0" smtClean="0">
                <a:latin typeface="+mj-lt"/>
                <a:hlinkClick r:id="rId4"/>
              </a:rPr>
              <a:t>/</a:t>
            </a:r>
            <a:r>
              <a:rPr lang="uk-UA" sz="1200" u="sng" dirty="0" smtClean="0">
                <a:latin typeface="+mj-lt"/>
              </a:rPr>
              <a:t/>
            </a:r>
            <a:br>
              <a:rPr lang="uk-UA" sz="1200" u="sng" dirty="0" smtClean="0">
                <a:latin typeface="+mj-lt"/>
              </a:rPr>
            </a:br>
            <a:r>
              <a:rPr lang="uk-UA" sz="1200" u="sng" dirty="0" smtClean="0">
                <a:latin typeface="+mj-lt"/>
              </a:rPr>
              <a:t/>
            </a:r>
            <a:br>
              <a:rPr lang="uk-UA" sz="1200" u="sng" dirty="0" smtClean="0">
                <a:latin typeface="+mj-lt"/>
              </a:rPr>
            </a:br>
            <a:r>
              <a:rPr lang="uk-UA" sz="1200" b="1" dirty="0">
                <a:latin typeface="+mj-lt"/>
              </a:rPr>
              <a:t>ТЕРНОПІЛЬСЬКА ЗАГАЛЬНООСВІТНЯ ШКОЛА </a:t>
            </a:r>
            <a:r>
              <a:rPr lang="en-US" sz="1200" b="1" dirty="0">
                <a:latin typeface="+mj-lt"/>
              </a:rPr>
              <a:t>I-III </a:t>
            </a:r>
            <a:r>
              <a:rPr lang="uk-UA" sz="1200" b="1" dirty="0">
                <a:latin typeface="+mj-lt"/>
              </a:rPr>
              <a:t>СТУПЕНІВ </a:t>
            </a:r>
            <a:r>
              <a:rPr lang="en-US" sz="1200" b="1" dirty="0">
                <a:latin typeface="+mj-lt"/>
              </a:rPr>
              <a:t>No16 </a:t>
            </a:r>
            <a:r>
              <a:rPr lang="uk-UA" sz="1200" b="1" dirty="0">
                <a:latin typeface="+mj-lt"/>
              </a:rPr>
              <a:t>ІМЕНІ ВОЛОДИМИРА ЛЕВИЦЬКОГО</a:t>
            </a:r>
            <a:br>
              <a:rPr lang="uk-UA" sz="1200" b="1" dirty="0">
                <a:latin typeface="+mj-lt"/>
              </a:rPr>
            </a:br>
            <a:r>
              <a:rPr lang="uk-UA" sz="1200" dirty="0" err="1">
                <a:latin typeface="+mj-lt"/>
              </a:rPr>
              <a:t>м.Тернопіль</a:t>
            </a:r>
            <a:r>
              <a:rPr lang="uk-UA" sz="1200" dirty="0">
                <a:latin typeface="+mj-lt"/>
              </a:rPr>
              <a:t>, вул. Володимира Винниченка, 2</a:t>
            </a:r>
            <a:br>
              <a:rPr lang="uk-UA" sz="1200" dirty="0">
                <a:latin typeface="+mj-lt"/>
              </a:rPr>
            </a:br>
            <a:r>
              <a:rPr lang="uk-UA" sz="1200" dirty="0" err="1">
                <a:latin typeface="+mj-lt"/>
              </a:rPr>
              <a:t>Тел</a:t>
            </a:r>
            <a:r>
              <a:rPr lang="uk-UA" sz="1200" dirty="0">
                <a:latin typeface="+mj-lt"/>
              </a:rPr>
              <a:t>.: (0352) 43 60 69, (0352) 43 61 05, (0352) 43 58 63</a:t>
            </a:r>
            <a:br>
              <a:rPr lang="uk-UA" sz="1200" dirty="0">
                <a:latin typeface="+mj-lt"/>
              </a:rPr>
            </a:br>
            <a:r>
              <a:rPr lang="en-US" sz="1200" u="sng" dirty="0">
                <a:latin typeface="+mj-lt"/>
                <a:hlinkClick r:id="rId5"/>
              </a:rPr>
              <a:t>school16ter@gmail.com</a:t>
            </a:r>
            <a:r>
              <a:rPr lang="en-US" sz="1200" dirty="0">
                <a:latin typeface="+mj-lt"/>
                <a:hlinkClick r:id="rId5"/>
              </a:rPr>
              <a:t/>
            </a:r>
            <a:br>
              <a:rPr lang="en-US" sz="1200" dirty="0">
                <a:latin typeface="+mj-lt"/>
                <a:hlinkClick r:id="rId5"/>
              </a:rPr>
            </a:br>
            <a:r>
              <a:rPr lang="en-US" sz="1200" u="sng" dirty="0">
                <a:latin typeface="+mj-lt"/>
                <a:hlinkClick r:id="rId6"/>
              </a:rPr>
              <a:t>http://school16.te.ua/</a:t>
            </a:r>
            <a:r>
              <a:rPr lang="en-US" sz="1200" dirty="0">
                <a:latin typeface="+mj-lt"/>
              </a:rPr>
              <a:t> </a:t>
            </a:r>
            <a:r>
              <a:rPr lang="uk-UA" sz="1200" dirty="0" smtClean="0">
                <a:latin typeface="+mj-lt"/>
              </a:rPr>
              <a:t/>
            </a:r>
            <a:br>
              <a:rPr lang="uk-UA" sz="1200" dirty="0" smtClean="0">
                <a:latin typeface="+mj-lt"/>
              </a:rPr>
            </a:br>
            <a:endParaRPr lang="en-US" sz="1200" dirty="0">
              <a:latin typeface="+mj-lt"/>
            </a:endParaRPr>
          </a:p>
          <a:p>
            <a:r>
              <a:rPr lang="uk-UA" sz="1200" b="1" dirty="0">
                <a:latin typeface="+mj-lt"/>
              </a:rPr>
              <a:t>Тернопільська спеціалізована школа І-ІІІ ступенів №17 імені Володимира </a:t>
            </a:r>
            <a:r>
              <a:rPr lang="uk-UA" sz="1200" b="1" dirty="0" err="1">
                <a:latin typeface="+mj-lt"/>
              </a:rPr>
              <a:t>Вихруща</a:t>
            </a:r>
            <a:r>
              <a:rPr lang="uk-UA" sz="1200" b="1" dirty="0">
                <a:latin typeface="+mj-lt"/>
              </a:rPr>
              <a:t> з поглибленим вивченням іноземних мов  </a:t>
            </a:r>
            <a:br>
              <a:rPr lang="uk-UA" sz="1200" b="1" dirty="0">
                <a:latin typeface="+mj-lt"/>
              </a:rPr>
            </a:br>
            <a:r>
              <a:rPr lang="uk-UA" sz="1200" dirty="0">
                <a:latin typeface="+mj-lt"/>
              </a:rPr>
              <a:t>м. Тернопіль, вул. </a:t>
            </a:r>
            <a:r>
              <a:rPr lang="uk-UA" sz="1200" dirty="0" err="1">
                <a:latin typeface="+mj-lt"/>
              </a:rPr>
              <a:t>Протасевича</a:t>
            </a:r>
            <a:r>
              <a:rPr lang="uk-UA" sz="1200" dirty="0">
                <a:latin typeface="+mj-lt"/>
              </a:rPr>
              <a:t>, 6А</a:t>
            </a:r>
            <a:br>
              <a:rPr lang="uk-UA" sz="1200" dirty="0">
                <a:latin typeface="+mj-lt"/>
              </a:rPr>
            </a:br>
            <a:r>
              <a:rPr lang="uk-UA" sz="1200" dirty="0" err="1">
                <a:latin typeface="+mj-lt"/>
              </a:rPr>
              <a:t>Тел</a:t>
            </a:r>
            <a:r>
              <a:rPr lang="uk-UA" sz="1200" dirty="0">
                <a:latin typeface="+mj-lt"/>
              </a:rPr>
              <a:t>.: (0352) 24 00 35</a:t>
            </a:r>
            <a:br>
              <a:rPr lang="uk-UA" sz="1200" dirty="0">
                <a:latin typeface="+mj-lt"/>
              </a:rPr>
            </a:br>
            <a:r>
              <a:rPr lang="en-US" sz="1200" u="sng" dirty="0">
                <a:latin typeface="+mj-lt"/>
                <a:hlinkClick r:id="rId7"/>
              </a:rPr>
              <a:t>schola17@ukr.net</a:t>
            </a:r>
            <a:r>
              <a:rPr lang="en-US" sz="1200" dirty="0">
                <a:latin typeface="+mj-lt"/>
                <a:hlinkClick r:id="rId7"/>
              </a:rPr>
              <a:t/>
            </a:r>
            <a:br>
              <a:rPr lang="en-US" sz="1200" dirty="0">
                <a:latin typeface="+mj-lt"/>
                <a:hlinkClick r:id="rId7"/>
              </a:rPr>
            </a:br>
            <a:r>
              <a:rPr lang="en-US" sz="1200" u="sng" dirty="0">
                <a:latin typeface="+mj-lt"/>
                <a:hlinkClick r:id="rId8"/>
              </a:rPr>
              <a:t>https://www.school17.te.ua/</a:t>
            </a:r>
            <a:r>
              <a:rPr lang="en-US" sz="1200" dirty="0">
                <a:latin typeface="+mj-lt"/>
              </a:rPr>
              <a:t> </a:t>
            </a:r>
            <a:r>
              <a:rPr lang="uk-UA" sz="1200" dirty="0" smtClean="0">
                <a:latin typeface="+mj-lt"/>
              </a:rPr>
              <a:t/>
            </a:r>
            <a:br>
              <a:rPr lang="uk-UA" sz="1200" dirty="0" smtClean="0">
                <a:latin typeface="+mj-lt"/>
              </a:rPr>
            </a:br>
            <a:endParaRPr lang="en-US" sz="1200" dirty="0">
              <a:latin typeface="+mj-lt"/>
            </a:endParaRPr>
          </a:p>
          <a:p>
            <a:r>
              <a:rPr lang="uk-UA" sz="1200" b="1" dirty="0">
                <a:latin typeface="+mj-lt"/>
              </a:rPr>
              <a:t>Тернопільська загальноосвітня школа І-ІІІ ступенів № 18  </a:t>
            </a:r>
            <a:br>
              <a:rPr lang="uk-UA" sz="1200" b="1" dirty="0">
                <a:latin typeface="+mj-lt"/>
              </a:rPr>
            </a:br>
            <a:r>
              <a:rPr lang="uk-UA" sz="1200" dirty="0">
                <a:latin typeface="+mj-lt"/>
              </a:rPr>
              <a:t>м. Тернопіль, </a:t>
            </a:r>
            <a:r>
              <a:rPr lang="uk-UA" sz="1200" dirty="0" err="1">
                <a:latin typeface="+mj-lt"/>
              </a:rPr>
              <a:t>просп</a:t>
            </a:r>
            <a:r>
              <a:rPr lang="uk-UA" sz="1200" dirty="0">
                <a:latin typeface="+mj-lt"/>
              </a:rPr>
              <a:t>. Степана Бандери, 14</a:t>
            </a:r>
            <a:br>
              <a:rPr lang="uk-UA" sz="1200" dirty="0">
                <a:latin typeface="+mj-lt"/>
              </a:rPr>
            </a:br>
            <a:r>
              <a:rPr lang="uk-UA" sz="1200" dirty="0" err="1">
                <a:latin typeface="+mj-lt"/>
              </a:rPr>
              <a:t>Тел</a:t>
            </a:r>
            <a:r>
              <a:rPr lang="uk-UA" sz="1200" dirty="0">
                <a:latin typeface="+mj-lt"/>
              </a:rPr>
              <a:t>.: (0352) 52 52 62</a:t>
            </a:r>
            <a:br>
              <a:rPr lang="uk-UA" sz="1200" dirty="0">
                <a:latin typeface="+mj-lt"/>
              </a:rPr>
            </a:br>
            <a:r>
              <a:rPr lang="en-US" sz="1200" u="sng" dirty="0">
                <a:latin typeface="+mj-lt"/>
                <a:hlinkClick r:id="rId9"/>
              </a:rPr>
              <a:t>school-18-@ukr.net</a:t>
            </a:r>
            <a:r>
              <a:rPr lang="en-US" sz="1200" dirty="0">
                <a:latin typeface="+mj-lt"/>
                <a:hlinkClick r:id="rId9"/>
              </a:rPr>
              <a:t/>
            </a:r>
            <a:br>
              <a:rPr lang="en-US" sz="1200" dirty="0">
                <a:latin typeface="+mj-lt"/>
                <a:hlinkClick r:id="rId9"/>
              </a:rPr>
            </a:br>
            <a:r>
              <a:rPr lang="en-US" sz="1200" u="sng" dirty="0">
                <a:latin typeface="+mj-lt"/>
                <a:hlinkClick r:id="rId10"/>
              </a:rPr>
              <a:t>https://school18.te.ua/</a:t>
            </a:r>
            <a:r>
              <a:rPr lang="en-US" sz="1200" dirty="0">
                <a:latin typeface="+mj-lt"/>
              </a:rPr>
              <a:t> </a:t>
            </a:r>
            <a:r>
              <a:rPr lang="uk-UA" sz="1200" dirty="0" smtClean="0">
                <a:latin typeface="+mj-lt"/>
              </a:rPr>
              <a:t/>
            </a:r>
            <a:br>
              <a:rPr lang="uk-UA" sz="1200" dirty="0" smtClean="0">
                <a:latin typeface="+mj-lt"/>
              </a:rPr>
            </a:br>
            <a:endParaRPr lang="en-US" sz="1200" dirty="0">
              <a:latin typeface="+mj-lt"/>
            </a:endParaRPr>
          </a:p>
          <a:p>
            <a:r>
              <a:rPr lang="uk-UA" sz="1200" b="1" dirty="0">
                <a:latin typeface="+mj-lt"/>
              </a:rPr>
              <a:t>Тернопільська загальноосвітня школа І-ІІІ ступенів №19 </a:t>
            </a:r>
            <a:br>
              <a:rPr lang="uk-UA" sz="1200" b="1" dirty="0">
                <a:latin typeface="+mj-lt"/>
              </a:rPr>
            </a:br>
            <a:r>
              <a:rPr lang="uk-UA" sz="1200" dirty="0" err="1">
                <a:latin typeface="+mj-lt"/>
              </a:rPr>
              <a:t>м.Тернопіль</a:t>
            </a:r>
            <a:r>
              <a:rPr lang="uk-UA" sz="1200" dirty="0">
                <a:latin typeface="+mj-lt"/>
              </a:rPr>
              <a:t>, вул. Братів Бойчуків, 2</a:t>
            </a:r>
            <a:br>
              <a:rPr lang="uk-UA" sz="1200" dirty="0">
                <a:latin typeface="+mj-lt"/>
              </a:rPr>
            </a:br>
            <a:r>
              <a:rPr lang="uk-UA" sz="1200" dirty="0" err="1">
                <a:latin typeface="+mj-lt"/>
              </a:rPr>
              <a:t>Тел</a:t>
            </a:r>
            <a:r>
              <a:rPr lang="uk-UA" sz="1200" dirty="0">
                <a:latin typeface="+mj-lt"/>
              </a:rPr>
              <a:t>.: (0352) 26 98 68</a:t>
            </a:r>
            <a:br>
              <a:rPr lang="uk-UA" sz="1200" dirty="0">
                <a:latin typeface="+mj-lt"/>
              </a:rPr>
            </a:br>
            <a:r>
              <a:rPr lang="en-US" sz="1200" u="sng" dirty="0">
                <a:latin typeface="+mj-lt"/>
                <a:hlinkClick r:id="rId11"/>
              </a:rPr>
              <a:t>School_19@ukr.net</a:t>
            </a:r>
            <a:r>
              <a:rPr lang="en-US" sz="1200" dirty="0">
                <a:latin typeface="+mj-lt"/>
                <a:hlinkClick r:id="rId11"/>
              </a:rPr>
              <a:t/>
            </a:r>
            <a:br>
              <a:rPr lang="en-US" sz="1200" dirty="0">
                <a:latin typeface="+mj-lt"/>
                <a:hlinkClick r:id="rId11"/>
              </a:rPr>
            </a:br>
            <a:r>
              <a:rPr lang="en-US" sz="1200" u="sng" dirty="0">
                <a:latin typeface="+mj-lt"/>
                <a:hlinkClick r:id="rId12"/>
              </a:rPr>
              <a:t>https://19school.wixsite.com/te-ua</a:t>
            </a:r>
            <a:r>
              <a:rPr lang="en-US" sz="1200" dirty="0">
                <a:latin typeface="+mj-lt"/>
                <a:hlinkClick r:id="rId12"/>
              </a:rPr>
              <a:t/>
            </a:r>
            <a:br>
              <a:rPr lang="en-US" sz="1200" dirty="0">
                <a:latin typeface="+mj-lt"/>
                <a:hlinkClick r:id="rId12"/>
              </a:rPr>
            </a:br>
            <a:endParaRPr lang="uk-UA" sz="1200" dirty="0">
              <a:latin typeface="+mj-lt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46059" y="340926"/>
            <a:ext cx="5535393" cy="5996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400"/>
              </a:spcBef>
              <a:spcAft>
                <a:spcPts val="1400"/>
              </a:spcAft>
            </a:pPr>
            <a:r>
              <a:rPr lang="uk-UA" sz="1200" b="1" dirty="0">
                <a:solidFill>
                  <a:srgbClr val="000000"/>
                </a:solidFill>
                <a:latin typeface="+mj-lt"/>
              </a:rPr>
              <a:t>Тернопільська загальноосвітня школа І-ІІІ ступенів № 20 імені Руслана Муляра 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Братів Бойчуків, 4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26 80 34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3"/>
              </a:rPr>
              <a:t>school-20@ukr.net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13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13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4"/>
              </a:rPr>
              <a:t>https://school20.te.ua/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ТЕРНОПІЛЬСЬКИЙ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ЛІЦЕЙ №21 - СПЕЦІАЛІЗОВАНА МИСТЕЦЬКА ШКОЛА ІМЕНІ ІГОРЯ ГЕРЕТИ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просп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 Злуки, 51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26 86 61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5"/>
              </a:rPr>
              <a:t>schcool21@ukr.net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15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15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6"/>
              </a:rPr>
              <a:t>https://l21.te.ua/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загальноосвітня школа І-ІІІ ступенів № 22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б-р Симона Петлюри, 8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26 93 66, (0352) 26 99 29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u="sng" dirty="0">
                <a:solidFill>
                  <a:srgbClr val="1155CC"/>
                </a:solidFill>
                <a:latin typeface="+mj-lt"/>
                <a:hlinkClick r:id="rId17"/>
              </a:rPr>
              <a:t>22_</a:t>
            </a:r>
            <a:r>
              <a:rPr lang="en-US" sz="1200" u="sng" dirty="0">
                <a:solidFill>
                  <a:srgbClr val="1155CC"/>
                </a:solidFill>
                <a:latin typeface="+mj-lt"/>
                <a:hlinkClick r:id="rId17"/>
              </a:rPr>
              <a:t>schooltern@ukr.net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загальноосвітня школа І-ІІІ ступенів №23 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</a:t>
            </a:r>
            <a:r>
              <a:rPr lang="uk-UA" sz="1200" dirty="0" err="1">
                <a:solidFill>
                  <a:srgbClr val="000000"/>
                </a:solidFill>
                <a:latin typeface="+mj-lt"/>
              </a:rPr>
              <a:t>П.Чубинського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3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26 54 03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8"/>
              </a:rPr>
              <a:t>school23tr@ukr.net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dirty="0" smtClean="0">
                <a:solidFill>
                  <a:srgbClr val="000000"/>
                </a:solidFill>
                <a:latin typeface="+mj-lt"/>
              </a:rPr>
              <a:t/>
            </a:r>
            <a:br>
              <a:rPr lang="uk-UA" sz="1200" dirty="0" smtClean="0">
                <a:solidFill>
                  <a:srgbClr val="000000"/>
                </a:solidFill>
                <a:latin typeface="+mj-lt"/>
              </a:rPr>
            </a:br>
            <a:r>
              <a:rPr lang="uk-UA" sz="1200" b="1" dirty="0" smtClean="0">
                <a:solidFill>
                  <a:srgbClr val="000000"/>
                </a:solidFill>
                <a:latin typeface="+mj-lt"/>
              </a:rPr>
              <a:t>Тернопільська </a:t>
            </a:r>
            <a:r>
              <a:rPr lang="uk-UA" sz="1200" b="1" dirty="0">
                <a:solidFill>
                  <a:srgbClr val="000000"/>
                </a:solidFill>
                <a:latin typeface="+mj-lt"/>
              </a:rPr>
              <a:t>загальноосвітня школа І-ІІІ ступенів № 24</a:t>
            </a:r>
            <a:br>
              <a:rPr lang="uk-UA" sz="1200" b="1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м.Тернопіль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, вул. Торговиця, 30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uk-UA" sz="1200" dirty="0" err="1">
                <a:solidFill>
                  <a:srgbClr val="000000"/>
                </a:solidFill>
                <a:latin typeface="+mj-lt"/>
              </a:rPr>
              <a:t>Тел</a:t>
            </a:r>
            <a:r>
              <a:rPr lang="uk-UA" sz="1200" dirty="0">
                <a:solidFill>
                  <a:srgbClr val="000000"/>
                </a:solidFill>
                <a:latin typeface="+mj-lt"/>
              </a:rPr>
              <a:t>.: (0352) 52 40 14</a:t>
            </a:r>
            <a:br>
              <a:rPr lang="uk-UA" sz="1200" dirty="0">
                <a:solidFill>
                  <a:srgbClr val="000000"/>
                </a:solidFill>
                <a:latin typeface="+mj-lt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19"/>
              </a:rPr>
              <a:t>school24igor@ukr.net</a:t>
            </a:r>
            <a:r>
              <a:rPr lang="en-US" sz="1200" dirty="0">
                <a:solidFill>
                  <a:srgbClr val="000000"/>
                </a:solidFill>
                <a:latin typeface="+mj-lt"/>
                <a:hlinkClick r:id="rId19"/>
              </a:rPr>
              <a:t/>
            </a:r>
            <a:br>
              <a:rPr lang="en-US" sz="1200" dirty="0">
                <a:solidFill>
                  <a:srgbClr val="000000"/>
                </a:solidFill>
                <a:latin typeface="+mj-lt"/>
                <a:hlinkClick r:id="rId19"/>
              </a:rPr>
            </a:br>
            <a:r>
              <a:rPr lang="en-US" sz="1200" u="sng" dirty="0">
                <a:solidFill>
                  <a:srgbClr val="1155CC"/>
                </a:solidFill>
                <a:latin typeface="+mj-lt"/>
                <a:hlinkClick r:id="rId20"/>
              </a:rPr>
              <a:t>https://school24.te.ua/</a:t>
            </a:r>
            <a:r>
              <a:rPr lang="en-US" sz="1200" dirty="0">
                <a:solidFill>
                  <a:srgbClr val="000000"/>
                </a:solidFill>
                <a:latin typeface="+mj-lt"/>
              </a:rPr>
              <a:t> </a:t>
            </a:r>
            <a:endParaRPr lang="en-US" sz="1200" dirty="0">
              <a:latin typeface="+mj-lt"/>
            </a:endParaRPr>
          </a:p>
          <a:p>
            <a:r>
              <a:rPr lang="en-US" sz="1200" dirty="0">
                <a:latin typeface="+mj-lt"/>
              </a:rPr>
              <a:t/>
            </a:r>
            <a:br>
              <a:rPr lang="en-US" sz="1200" dirty="0">
                <a:latin typeface="+mj-lt"/>
              </a:rPr>
            </a:br>
            <a:endParaRPr lang="uk-UA" sz="12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414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28">
      <a:dk1>
        <a:srgbClr val="000000"/>
      </a:dk1>
      <a:lt1>
        <a:srgbClr val="FFFFFF"/>
      </a:lt1>
      <a:dk2>
        <a:srgbClr val="44546A"/>
      </a:dk2>
      <a:lt2>
        <a:srgbClr val="D9D9D9"/>
      </a:lt2>
      <a:accent1>
        <a:srgbClr val="FFC000"/>
      </a:accent1>
      <a:accent2>
        <a:srgbClr val="C00000"/>
      </a:accent2>
      <a:accent3>
        <a:srgbClr val="8A0000"/>
      </a:accent3>
      <a:accent4>
        <a:srgbClr val="462340"/>
      </a:accent4>
      <a:accent5>
        <a:srgbClr val="4A7260"/>
      </a:accent5>
      <a:accent6>
        <a:srgbClr val="70AD47"/>
      </a:accent6>
      <a:hlink>
        <a:srgbClr val="0070C0"/>
      </a:hlink>
      <a:folHlink>
        <a:srgbClr val="954F72"/>
      </a:folHlink>
    </a:clrScheme>
    <a:fontScheme name="Custom 38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4308956_TF11580736.potx" id="{F501ACAB-5F91-4470-9A51-1CFE8D8B1B7B}" vid="{B93F7F3A-7164-4997-AD6C-B235B37FA61E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AAA3571-52B9-4794-9A69-E71F204CB9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8F95F1-64A1-4047-9BA0-D956C2834297}">
  <ds:schemaRefs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466AFDE-A9D6-4DD8-B471-43BFA03A3F3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Презентация с творческой перспективой</Template>
  <TotalTime>0</TotalTime>
  <Words>5176</Words>
  <Application>Microsoft Office PowerPoint</Application>
  <PresentationFormat>Широкоэкранный</PresentationFormat>
  <Paragraphs>1210</Paragraphs>
  <Slides>51</Slides>
  <Notes>32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8" baseType="lpstr">
      <vt:lpstr>MS PGothic</vt:lpstr>
      <vt:lpstr>Arial</vt:lpstr>
      <vt:lpstr>Calibri</vt:lpstr>
      <vt:lpstr>Century Gothic</vt:lpstr>
      <vt:lpstr>CiscoSans</vt:lpstr>
      <vt:lpstr>Times New Roman</vt:lpstr>
      <vt:lpstr>Тема Office</vt:lpstr>
      <vt:lpstr>Тернопільська  територіальна громада</vt:lpstr>
      <vt:lpstr>Тернопільська територіальна громада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МТП м. Тернопіль:</vt:lpstr>
      <vt:lpstr>МТП м. Тернопіль:</vt:lpstr>
      <vt:lpstr>МТП м. Тернопіль:</vt:lpstr>
      <vt:lpstr>МТП м. Тернопіль:</vt:lpstr>
      <vt:lpstr>МТП м. Тернопіль:</vt:lpstr>
      <vt:lpstr>МТП м. Тернопіль:</vt:lpstr>
      <vt:lpstr>МТП м. Тернопіль:</vt:lpstr>
      <vt:lpstr>МТП м. Тернопіль:</vt:lpstr>
      <vt:lpstr>МТП м. Тернопіль:</vt:lpstr>
      <vt:lpstr>МТП м. Тернопіль:</vt:lpstr>
      <vt:lpstr>МТП с. Малашівці: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2025-02-07T14:30:31Z</dcterms:created>
  <dcterms:modified xsi:type="dcterms:W3CDTF">2025-03-30T17:09:45Z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